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70" r:id="rId5"/>
    <p:sldId id="271" r:id="rId6"/>
    <p:sldId id="274" r:id="rId7"/>
    <p:sldId id="273" r:id="rId8"/>
    <p:sldId id="272" r:id="rId9"/>
    <p:sldId id="278" r:id="rId10"/>
    <p:sldId id="277" r:id="rId11"/>
    <p:sldId id="275" r:id="rId12"/>
    <p:sldId id="259" r:id="rId13"/>
    <p:sldId id="258" r:id="rId14"/>
    <p:sldId id="262" r:id="rId15"/>
    <p:sldId id="264" r:id="rId16"/>
    <p:sldId id="267" r:id="rId17"/>
    <p:sldId id="263" r:id="rId18"/>
    <p:sldId id="266" r:id="rId19"/>
    <p:sldId id="276" r:id="rId20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Roth" initials="NR" lastIdx="2" clrIdx="0">
    <p:extLst>
      <p:ext uri="{19B8F6BF-5375-455C-9EA6-DF929625EA0E}">
        <p15:presenceInfo xmlns:p15="http://schemas.microsoft.com/office/powerpoint/2012/main" userId="S-1-5-21-860732369-4143961152-1959152936-52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F28EE0F-015D-40E2-81A6-B5B15A623C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138864"/>
            <a:ext cx="12192000" cy="719137"/>
          </a:xfrm>
          <a:prstGeom prst="rect">
            <a:avLst/>
          </a:prstGeom>
          <a:solidFill>
            <a:srgbClr val="A50034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2400" dirty="0"/>
          </a:p>
        </p:txBody>
      </p:sp>
      <p:pic>
        <p:nvPicPr>
          <p:cNvPr id="5" name="Picture 5" descr="HSU_RGB">
            <a:extLst>
              <a:ext uri="{FF2B5EF4-FFF2-40B4-BE49-F238E27FC236}">
                <a16:creationId xmlns:a16="http://schemas.microsoft.com/office/drawing/2014/main" id="{779B7CC9-BA75-44F4-B531-1CE13AB8B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219" y="571500"/>
            <a:ext cx="193646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2133600"/>
            <a:ext cx="10363200" cy="914400"/>
          </a:xfrm>
        </p:spPr>
        <p:txBody>
          <a:bodyPr/>
          <a:lstStyle>
            <a:lvl1pPr>
              <a:defRPr baseline="0">
                <a:solidFill>
                  <a:srgbClr val="A50034"/>
                </a:solidFill>
              </a:defRPr>
            </a:lvl1pPr>
          </a:lstStyle>
          <a:p>
            <a:pPr lvl="0"/>
            <a:r>
              <a:rPr lang="de-DE" noProof="0" dirty="0"/>
              <a:t>Klicken Sie, um das Titelformat zu bearbeiten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914400" y="3200400"/>
            <a:ext cx="10363200" cy="2667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e-DE" noProof="0" dirty="0"/>
              <a:t>Klicken Sie, um das Format des Untertitelmasters zu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B0619DD-DC8C-419F-A672-4681DB479322}"/>
              </a:ext>
            </a:extLst>
          </p:cNvPr>
          <p:cNvSpPr txBox="1"/>
          <p:nvPr userDrawn="1"/>
        </p:nvSpPr>
        <p:spPr>
          <a:xfrm>
            <a:off x="10239681" y="6385302"/>
            <a:ext cx="22240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15.11.2025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B15F05B-B782-4EBF-B36F-5E7BE3547F19}"/>
              </a:ext>
            </a:extLst>
          </p:cNvPr>
          <p:cNvSpPr txBox="1"/>
          <p:nvPr userDrawn="1"/>
        </p:nvSpPr>
        <p:spPr>
          <a:xfrm>
            <a:off x="984142" y="6385302"/>
            <a:ext cx="4510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UniBwHamburgInernationalOffice@bundeswehr.org</a:t>
            </a:r>
          </a:p>
        </p:txBody>
      </p:sp>
    </p:spTree>
    <p:extLst>
      <p:ext uri="{BB962C8B-B14F-4D97-AF65-F5344CB8AC3E}">
        <p14:creationId xmlns:p14="http://schemas.microsoft.com/office/powerpoint/2010/main" val="114636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D2FFFC-2FFE-427D-ADDB-7D8A6ED32A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4CD8F-CDF6-43DF-979D-49887D44FE26}" type="datetime3">
              <a:rPr lang="de-DE"/>
              <a:pPr>
                <a:defRPr/>
              </a:pPr>
              <a:t>15/10/25</a:t>
            </a:fld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C4754DB-344E-4166-9086-E6BB2A2802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UniBwHamburgInternationalOffice@bundeswehr.org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156BF69-ACE6-473D-9576-FDD4B5ACFF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EE214-BF3B-4606-8CE5-369EBAAA203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1178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334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3340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C499D4-92A5-4B94-AE98-420929EA8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1290-6DB5-427F-8517-50761F42C655}" type="datetime3">
              <a:rPr lang="de-DE"/>
              <a:pPr>
                <a:defRPr/>
              </a:pPr>
              <a:t>15/10/25</a:t>
            </a:fld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88A0B1-5197-41B1-81D8-5FD37DE39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UniBwHamburgInternationalOffice@bundeswehr.org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2B5C6F-941E-4DC9-B163-47469D25A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D3B8-599A-4500-8DC4-4D2845F39E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6100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6424047" cy="114300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2864603"/>
            <a:ext cx="10363200" cy="279227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BBDBCB3-0C64-4640-9A9E-B691B7FEA9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844" y="838200"/>
            <a:ext cx="1570756" cy="1143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9821CF5-AAEC-40B9-B66E-5FEDC6E99894}"/>
              </a:ext>
            </a:extLst>
          </p:cNvPr>
          <p:cNvSpPr txBox="1"/>
          <p:nvPr userDrawn="1"/>
        </p:nvSpPr>
        <p:spPr>
          <a:xfrm>
            <a:off x="984142" y="6385302"/>
            <a:ext cx="45100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UniBwHamburgInernationalOffice@bundeswehr.org</a:t>
            </a:r>
          </a:p>
        </p:txBody>
      </p:sp>
    </p:spTree>
    <p:extLst>
      <p:ext uri="{BB962C8B-B14F-4D97-AF65-F5344CB8AC3E}">
        <p14:creationId xmlns:p14="http://schemas.microsoft.com/office/powerpoint/2010/main" val="267278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 baseline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D03F4E-2ABE-4A33-BF01-CB6F8792C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71B3-D9FE-49B0-B5B7-FD92437F65D4}" type="datetime3">
              <a:rPr lang="de-DE"/>
              <a:pPr>
                <a:defRPr/>
              </a:pPr>
              <a:t>15/10/25</a:t>
            </a:fld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D0596C-ADD3-4FD7-9AE9-26A7441C9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UniBwHamburgInternationalOffice@bundeswehr.org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D22B72B-B29F-470E-96EA-056385B61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96E22-AA73-428D-A8A2-19BDDD6ED67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993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99AD09-2F4C-4CCD-BF1D-14417206B0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96596-E1D3-4588-A7A9-022407EC4CE4}" type="datetime3">
              <a:rPr lang="de-DE"/>
              <a:pPr>
                <a:defRPr/>
              </a:pPr>
              <a:t>15/10/25</a:t>
            </a:fld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249413-8DA7-4611-BD58-BA916B755A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UniBwHamburgInternationalOffice@bundeswehr.org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1C658AE-5F22-4083-B01B-C1BDC34E87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7D0EC-4920-4BB9-B442-17CAFFD1A48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8427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1E19285-C7F7-4B03-97F4-1B896B8D0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D2F2-0757-4463-BBA4-A9E868E9FE35}" type="datetime3">
              <a:rPr lang="de-DE"/>
              <a:pPr>
                <a:defRPr/>
              </a:pPr>
              <a:t>15/10/25</a:t>
            </a:fld>
            <a:endParaRPr lang="de-DE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6773DF6-3734-4F7A-9DEE-FDC1F096B2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UniBwHamburgInternationalOffice@bundeswehr.org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C9F5916B-A660-4770-B432-06E25B6C4A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9F77C-E841-49B4-AE39-6C5AA59B32F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27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D767BFE-2E35-45E2-840D-CD4179DDA8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4EACF-F12B-4648-B2F5-4C1A228F6EB2}" type="datetime3">
              <a:rPr lang="de-DE"/>
              <a:pPr>
                <a:defRPr/>
              </a:pPr>
              <a:t>15/10/25</a:t>
            </a:fld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302789-420D-4FCE-BD6C-F157FB403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UniBwHamburgInternationalOffice@bundeswehr.org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70795AF-D9A3-4E54-83F2-930845B3E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12796-D545-445C-AE67-CEA5F3B8E5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445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19CA1D7-6BE9-46DD-88D6-25A075D0C2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31E4B-43FA-45C3-B579-809B763C2D3C}" type="datetime3">
              <a:rPr lang="de-DE"/>
              <a:pPr>
                <a:defRPr/>
              </a:pPr>
              <a:t>15/10/25</a:t>
            </a:fld>
            <a:endParaRPr lang="de-D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D7C2E23-B13A-4B4E-B24D-7F731B22B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UniBwHamburgInternationalOffice@bundeswehr.org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DE3946D-3085-42B8-BA1F-D0E9D98E9A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58B72-756C-460B-B15C-F0887443284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7659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668A71-847B-4F75-9B44-65A0C6E0A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3B39D-7313-47CA-8D44-3C8129E14A02}" type="datetime3">
              <a:rPr lang="de-DE"/>
              <a:pPr>
                <a:defRPr/>
              </a:pPr>
              <a:t>15/10/25</a:t>
            </a:fld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C71686-11AA-4481-90DC-8824E89A04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UniBwHamburgInternationalOffice@bundeswehr.org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5B92E3-3009-4C00-A35C-D14D5E3FA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8AC0E-2F35-4558-8A4B-A6B9B860650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515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37870B-DF8D-4580-9EE6-CC0D88F83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37BF-0D56-4F96-B4BA-01C54F8DA15D}" type="datetime3">
              <a:rPr lang="de-DE"/>
              <a:pPr>
                <a:defRPr/>
              </a:pPr>
              <a:t>15/10/25</a:t>
            </a:fld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56B13-A23E-41C7-9B9B-4D0629B33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UniBwHamburgInternationalOffice@bundeswehr.org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1723AAC-A26B-4DC9-B747-DAECCED54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EC35C-261B-442D-86FA-B17B77FE7B6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439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BCF8E7A-866F-4C91-9AA0-E363FD3EA8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138864"/>
            <a:ext cx="12192000" cy="719137"/>
          </a:xfrm>
          <a:prstGeom prst="rect">
            <a:avLst/>
          </a:prstGeom>
          <a:solidFill>
            <a:srgbClr val="A50034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DE" altLang="de-DE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BA609FF-FC28-4591-BAB1-A05112B6E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AE01F95-5780-4FA4-AB1C-0C79E235A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die Formate des Vorlagentextes zu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81253" name="Rectangle 5">
            <a:extLst>
              <a:ext uri="{FF2B5EF4-FFF2-40B4-BE49-F238E27FC236}">
                <a16:creationId xmlns:a16="http://schemas.microsoft.com/office/drawing/2014/main" id="{4699B004-2D86-4AD9-8CD6-FC29C8AC4D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260773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C9072B-01AD-458A-ADEB-97B0C6A58E97}" type="datetime3">
              <a:rPr lang="de-DE"/>
              <a:pPr>
                <a:defRPr/>
              </a:pPr>
              <a:t>15/10/25</a:t>
            </a:fld>
            <a:endParaRPr lang="de-DE" dirty="0"/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AA5EF810-DD23-45A3-A5A8-7656BC8FF0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25333" y="6324600"/>
            <a:ext cx="46778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dirty="0"/>
              <a:t>UniBwHamburgInternationalOffice@bundeswehr.org</a:t>
            </a:r>
          </a:p>
        </p:txBody>
      </p:sp>
      <p:sp>
        <p:nvSpPr>
          <p:cNvPr id="181255" name="Rectangle 7">
            <a:extLst>
              <a:ext uri="{FF2B5EF4-FFF2-40B4-BE49-F238E27FC236}">
                <a16:creationId xmlns:a16="http://schemas.microsoft.com/office/drawing/2014/main" id="{0B8C4FC6-9C13-4B0B-8C48-B9C4FEB277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3167" y="6324600"/>
            <a:ext cx="29421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0EAD51-6A38-4257-9FE2-95FBAAFF17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76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3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34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34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34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A5003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5004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5004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5004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50042"/>
          </a:solidFill>
          <a:latin typeface="Arial" charset="0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A50034"/>
        </a:buClr>
        <a:buFont typeface="Wingdings" panose="05000000000000000000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2400" b="1">
          <a:solidFill>
            <a:schemeClr val="tx1"/>
          </a:solidFill>
          <a:latin typeface="+mn-lt"/>
        </a:defRPr>
      </a:lvl2pPr>
      <a:lvl3pPr marL="1182688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1788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dmission.asu.edu/campus-lif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SU@hsu-hh.d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sit.asu.edu/schedul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dmission.asu.edu/campus-lif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dmission.asu.edu/campus-life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E4282-8735-41D8-990C-F4EB73AF30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sz="3200" dirty="0"/>
              <a:t>Arizona State University 2026</a:t>
            </a:r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9BBE910B-0BCF-4E68-A881-F7CF757B7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de-DE" sz="3200" dirty="0">
                <a:solidFill>
                  <a:srgbClr val="A50034"/>
                </a:solidFill>
                <a:latin typeface="+mj-lt"/>
                <a:ea typeface="+mj-ea"/>
                <a:cs typeface="+mj-cs"/>
              </a:rPr>
              <a:t>Auslandstrimester mit Stipendium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8D23354-E615-47CD-B485-DBAEE7A8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0063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27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A5922-2916-2801-4F06-5171A9B41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CBD03C2-C61A-0775-C566-C8CB6001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ASU, Campus Life</a:t>
            </a:r>
            <a:br>
              <a:rPr lang="de-DE" dirty="0"/>
            </a:br>
            <a:r>
              <a:rPr lang="de-DE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https://admission.asu.edu/campus-life</a:t>
            </a:r>
            <a:br>
              <a:rPr lang="de-DE" dirty="0"/>
            </a:br>
            <a:r>
              <a:rPr lang="de-DE" dirty="0"/>
              <a:t>Sport </a:t>
            </a:r>
            <a:r>
              <a:rPr lang="de-DE" dirty="0" err="1"/>
              <a:t>activities</a:t>
            </a:r>
            <a:r>
              <a:rPr lang="de-DE" dirty="0"/>
              <a:t>, </a:t>
            </a:r>
            <a:r>
              <a:rPr lang="de-DE" dirty="0" err="1"/>
              <a:t>sport</a:t>
            </a:r>
            <a:r>
              <a:rPr lang="de-DE" dirty="0"/>
              <a:t> </a:t>
            </a:r>
            <a:r>
              <a:rPr lang="de-DE" dirty="0" err="1"/>
              <a:t>clubs</a:t>
            </a:r>
            <a:r>
              <a:rPr lang="de-DE" dirty="0"/>
              <a:t> (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50)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72B3DC5-A2BD-4AEB-FACB-73A788C5E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170A8CB-17EC-B425-D6B9-0A5BA3A4C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8AEDC3F-78B8-4636-A436-3145236BB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31E4B-43FA-45C3-B579-809B763C2D3C}" type="datetime3">
              <a:rPr lang="de-DE" smtClean="0"/>
              <a:pPr>
                <a:defRPr/>
              </a:pPr>
              <a:t>15/10/25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2DA5B94-08DA-7037-2345-40B9D217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B6EBB151-DE7E-F7C6-BE85-5C224AE1020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6192838" y="1417638"/>
            <a:ext cx="5389562" cy="454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CC683DF-EDA1-553D-31CE-F81FCCD493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609600" y="1646823"/>
            <a:ext cx="5386388" cy="419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13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6926C0-7FBC-9BF4-C160-B1C9F27B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ASU, Campus Life</a:t>
            </a:r>
            <a:br>
              <a:rPr lang="de-DE" dirty="0"/>
            </a:br>
            <a:r>
              <a:rPr lang="de-DE" dirty="0">
                <a:solidFill>
                  <a:srgbClr val="C00000"/>
                </a:solidFill>
              </a:rPr>
              <a:t>https://asu.dserec.com/online/clubsports</a:t>
            </a:r>
            <a:br>
              <a:rPr lang="de-DE" dirty="0"/>
            </a:br>
            <a:r>
              <a:rPr lang="de-DE" dirty="0"/>
              <a:t>Athletics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B1A1B90-B857-8842-7150-54B8144EE5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D00A2F2-8741-9392-D58C-F38C2B93F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F75D89-8329-3FAA-9680-062AC7DD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31E4B-43FA-45C3-B579-809B763C2D3C}" type="datetime3">
              <a:rPr lang="de-DE" smtClean="0"/>
              <a:pPr>
                <a:defRPr/>
              </a:pPr>
              <a:t>15/10/25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4E96A0-8866-6D7E-AEE3-E9A610C7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2FBF827B-CCBA-AC84-215B-B8EF0DFF6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31975" y="1535113"/>
            <a:ext cx="5864013" cy="406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54444A3-290E-D4E3-7042-3DB55B4E78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E8E4FFD-B2A9-D4BE-0026-DA45E7840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368" y="1417638"/>
            <a:ext cx="5998632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8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2B363-52C7-42A8-B8DD-1F270595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Rahmenbedingungen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8CC690-E249-428E-BB4E-9E32A946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64080"/>
            <a:ext cx="10363200" cy="3492801"/>
          </a:xfrm>
        </p:spPr>
        <p:txBody>
          <a:bodyPr>
            <a:normAutofit/>
          </a:bodyPr>
          <a:lstStyle/>
          <a:p>
            <a:r>
              <a:rPr lang="de-DE" dirty="0"/>
              <a:t>7. Bachelortrimester (Studierendenjahrgang 2024)</a:t>
            </a:r>
          </a:p>
          <a:p>
            <a:r>
              <a:rPr lang="de-DE" dirty="0"/>
              <a:t>Bewerberinnen und Bewerber aus allen Studiengängen (exkl. RöV) möglich</a:t>
            </a:r>
          </a:p>
          <a:p>
            <a:r>
              <a:rPr lang="de-DE" dirty="0"/>
              <a:t>Für alle Teilstreitkräfte geöffnet</a:t>
            </a:r>
          </a:p>
          <a:p>
            <a:r>
              <a:rPr lang="de-DE" dirty="0"/>
              <a:t>i.d.R. freie Kurswahl an der ASU</a:t>
            </a:r>
          </a:p>
          <a:p>
            <a:r>
              <a:rPr lang="de-DE" dirty="0"/>
              <a:t>Umfangreiches Studienprogramm für alle Studiengänge der HSU</a:t>
            </a:r>
          </a:p>
          <a:p>
            <a:r>
              <a:rPr lang="de-DE" dirty="0"/>
              <a:t>Auslandstrimester: HT 2026 (d.i. Fall-Semester 2026 an der ASU)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45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62703-949D-42FE-8E65-5E46ECE6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Förderung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D16A49-B4E9-49CD-B431-0BB783F7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854" y="2084522"/>
            <a:ext cx="10363200" cy="3475029"/>
          </a:xfrm>
        </p:spPr>
        <p:txBody>
          <a:bodyPr/>
          <a:lstStyle/>
          <a:p>
            <a:r>
              <a:rPr lang="de-DE" sz="2800" dirty="0"/>
              <a:t>Mindestens 1.250 US $ als Stipendium durch CSS/IFF 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de-DE" dirty="0"/>
              <a:t>Zusätzlich: alle Auslandszulagen der Bundeswehr inkl. Flugkosten</a:t>
            </a:r>
          </a:p>
          <a:p>
            <a:endParaRPr lang="de-DE" dirty="0"/>
          </a:p>
          <a:p>
            <a:r>
              <a:rPr lang="de-DE" dirty="0"/>
              <a:t>keine Studiengebühren durch das Exchange-Abkommen mit der ASU – reguläre Studiengebühren für International </a:t>
            </a:r>
            <a:r>
              <a:rPr lang="de-DE" dirty="0" err="1"/>
              <a:t>Students</a:t>
            </a:r>
            <a:r>
              <a:rPr lang="de-DE" dirty="0"/>
              <a:t> an der ASU: </a:t>
            </a:r>
            <a:r>
              <a:rPr lang="de-DE" dirty="0">
                <a:solidFill>
                  <a:srgbClr val="FF0000"/>
                </a:solidFill>
              </a:rPr>
              <a:t>37.202 $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für das Studienjahr 2025-26</a:t>
            </a:r>
            <a:endParaRPr lang="de-DE" dirty="0"/>
          </a:p>
          <a:p>
            <a:endParaRPr lang="de-DE" dirty="0"/>
          </a:p>
          <a:p>
            <a:r>
              <a:rPr lang="de-DE" sz="1800" dirty="0"/>
              <a:t>(Das CSS/IFF-Stipendium wird in den USA versteuert (etwa 10% des Betrags) und wird auf Antrag nach der Rückkehr nach Deutschland zurückerstattet.)</a:t>
            </a:r>
          </a:p>
        </p:txBody>
      </p:sp>
    </p:spTree>
    <p:extLst>
      <p:ext uri="{BB962C8B-B14F-4D97-AF65-F5344CB8AC3E}">
        <p14:creationId xmlns:p14="http://schemas.microsoft.com/office/powerpoint/2010/main" val="822928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2E68AA-0684-4980-AEA7-C853EECC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0352"/>
            <a:ext cx="6424047" cy="1103376"/>
          </a:xfrm>
        </p:spPr>
        <p:txBody>
          <a:bodyPr/>
          <a:lstStyle/>
          <a:p>
            <a:r>
              <a:rPr lang="de-DE" dirty="0"/>
              <a:t>Bewerbung: Einzureichende Unterlagen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C06C93-7242-4B61-8B61-34E8404A8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28468"/>
            <a:ext cx="10363200" cy="4540317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Ein CV (Lebenslauf) </a:t>
            </a:r>
          </a:p>
          <a:p>
            <a:pPr lvl="0"/>
            <a:endParaRPr lang="de-D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Leistungsnachweise / Auszug aus dem CMS</a:t>
            </a:r>
          </a:p>
          <a:p>
            <a:endParaRPr lang="de-D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Motivationsschreiben, darin: </a:t>
            </a:r>
          </a:p>
          <a:p>
            <a:pPr lvl="1"/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Beschreibung des bisherigen Studiums an der HSU</a:t>
            </a:r>
          </a:p>
          <a:p>
            <a:pPr lvl="1"/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Werdegang in der Bundeswehr</a:t>
            </a:r>
          </a:p>
          <a:p>
            <a:pPr lvl="1"/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angestrebte Studienrichtung an der ASU (Angabe eines oder mehrerer gewünschter Studienfächer): </a:t>
            </a:r>
            <a:r>
              <a:rPr lang="de-DE" sz="7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https://degrees.apps.asu.edu/bachelors/major-list/letter/all</a:t>
            </a:r>
          </a:p>
          <a:p>
            <a:pPr lvl="1"/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Zielsetzung Ihres dortigen Auslandsstudiums (fachlich, allgemein)</a:t>
            </a:r>
          </a:p>
          <a:p>
            <a:pPr lvl="1"/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sonstige Informationen, die für die Bewerbung relevant sein könnten</a:t>
            </a:r>
          </a:p>
          <a:p>
            <a:endParaRPr lang="de-D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Ein kurzes englischsprachiges Study </a:t>
            </a:r>
            <a:r>
              <a:rPr lang="de-DE" sz="7200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 (Letter </a:t>
            </a:r>
            <a:r>
              <a:rPr lang="de-DE" sz="7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 Interest and </a:t>
            </a:r>
            <a:r>
              <a:rPr lang="de-DE" sz="7200" dirty="0" err="1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200" dirty="0" err="1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), das die wichtigsten Informationen zum bisherigen Studium an der HSU, zu Fächerwünschen und zur eigenen Zielsetzung für das Auslandsstudium enthält (ca. 1 S.)</a:t>
            </a:r>
          </a:p>
          <a:p>
            <a:endParaRPr lang="de-D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Militärische Stellungnahme</a:t>
            </a:r>
          </a:p>
          <a:p>
            <a:pPr lvl="0"/>
            <a:r>
              <a:rPr lang="de-DE" sz="7200" dirty="0">
                <a:latin typeface="Arial" panose="020B0604020202020204" pitchFamily="34" charset="0"/>
                <a:cs typeface="Arial" panose="020B0604020202020204" pitchFamily="34" charset="0"/>
              </a:rPr>
              <a:t>Akademische Stellungnahme</a:t>
            </a:r>
          </a:p>
          <a:p>
            <a:endParaRPr lang="de-D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6284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0C4B6-17BF-46CB-B03D-D6FC09F3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Auswahlverfahren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BB2463-881B-42D9-85C4-A26DD99CD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47645"/>
            <a:ext cx="10363200" cy="4502989"/>
          </a:xfrm>
        </p:spPr>
        <p:txBody>
          <a:bodyPr/>
          <a:lstStyle/>
          <a:p>
            <a:r>
              <a:rPr lang="de-DE" sz="2000" dirty="0">
                <a:latin typeface="+mj-lt"/>
              </a:rPr>
              <a:t>Bewerbungsfrist: </a:t>
            </a:r>
            <a:r>
              <a:rPr lang="de-DE" sz="2000" dirty="0">
                <a:solidFill>
                  <a:srgbClr val="00B0F0"/>
                </a:solidFill>
                <a:latin typeface="+mj-lt"/>
              </a:rPr>
              <a:t>Sonntag, 09. </a:t>
            </a:r>
            <a:r>
              <a:rPr lang="de-DE" sz="2000">
                <a:solidFill>
                  <a:srgbClr val="00B0F0"/>
                </a:solidFill>
                <a:latin typeface="+mj-lt"/>
              </a:rPr>
              <a:t>November 2025</a:t>
            </a:r>
            <a:endParaRPr lang="de-DE" sz="2000" dirty="0">
              <a:solidFill>
                <a:srgbClr val="00B0F0"/>
              </a:solidFill>
              <a:latin typeface="+mj-lt"/>
            </a:endParaRPr>
          </a:p>
          <a:p>
            <a:r>
              <a:rPr lang="de-DE" sz="2000" dirty="0">
                <a:latin typeface="+mj-lt"/>
              </a:rPr>
              <a:t>Einreichung der Unterlagen digital unter </a:t>
            </a:r>
            <a:r>
              <a:rPr lang="de-DE" sz="2000" dirty="0">
                <a:solidFill>
                  <a:srgbClr val="00B0F0"/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ASU@hsu-hh.de</a:t>
            </a:r>
            <a:endParaRPr lang="de-DE" sz="2000" dirty="0">
              <a:solidFill>
                <a:srgbClr val="00B0F0"/>
              </a:solidFill>
              <a:latin typeface="+mj-lt"/>
            </a:endParaRPr>
          </a:p>
          <a:p>
            <a:r>
              <a:rPr lang="de-DE" sz="2000" dirty="0">
                <a:latin typeface="+mj-lt"/>
              </a:rPr>
              <a:t>Auswahlgremium der HSU, Erstellung einer Vorschlagsliste mit bis zu drei Studierenden (mit Plätzen 1 bis 3)</a:t>
            </a:r>
          </a:p>
          <a:p>
            <a:r>
              <a:rPr lang="de-DE" sz="2000" dirty="0">
                <a:latin typeface="+mj-lt"/>
              </a:rPr>
              <a:t>Vorschlagsliste mit Bewerbungsunterlagen wird der Cactus Starfighter Staffel vorgelegt</a:t>
            </a:r>
          </a:p>
          <a:p>
            <a:r>
              <a:rPr lang="de-DE" sz="2000" dirty="0">
                <a:latin typeface="+mj-lt"/>
              </a:rPr>
              <a:t>Entscheidung über die Vergabe des Stipendiums durch die CSS</a:t>
            </a:r>
          </a:p>
          <a:p>
            <a:r>
              <a:rPr lang="de-DE" sz="2000" b="1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Mitteilung des Ergebnisses an die Bewerberinnen und Bewerber Anfang Januar 2026</a:t>
            </a:r>
          </a:p>
          <a:p>
            <a:r>
              <a:rPr lang="de-DE" sz="20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Januar-1. April 2026: Nominierung und </a:t>
            </a:r>
            <a:r>
              <a:rPr lang="de-DE" sz="2000" dirty="0" err="1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Application</a:t>
            </a:r>
            <a:r>
              <a:rPr lang="de-DE" sz="20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 des Stipendiaten/der Stipendiatin bei der ASU</a:t>
            </a:r>
            <a:endParaRPr lang="de-DE" sz="20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de-DE" sz="2000" dirty="0">
                <a:solidFill>
                  <a:srgbClr val="00B0F0"/>
                </a:solidFill>
                <a:latin typeface="+mj-lt"/>
              </a:rPr>
              <a:t>Parallele Bewerbung um weitere Auslandsstudienplätze beim International Office der HSU ist für alle Bewerberinnen und Bewerber möglich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0574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C2B363-52C7-42A8-B8DD-1F2705956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Auswahlkriterien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8CC690-E249-428E-BB4E-9E32A946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164080"/>
            <a:ext cx="10363200" cy="385572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Gute Studienleistungen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Gute bis sehr gute Englischkenntnisse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Fähigkeit zur Selbstorganisation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Kommunikationsfähigkeit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Interesse an den USA, US-amerikanischen Universitäten und US-amerikanischem Universitätsleben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DE" dirty="0"/>
              <a:t>Bereitschaft, die militärischen Kontakte vor Ort an der Luke Air Force Base zu pflegen und an gesellschaftlichen Events der IFF teilzunehmen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0211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2F3B3-CFA8-4804-BE03-4E5ACCD5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 des Programms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9CAF0B-6877-469C-8ED1-71C7C5498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94792"/>
            <a:ext cx="10363200" cy="3362089"/>
          </a:xfrm>
        </p:spPr>
        <p:txBody>
          <a:bodyPr>
            <a:normAutofit fontScale="55000" lnSpcReduction="20000"/>
          </a:bodyPr>
          <a:lstStyle/>
          <a:p>
            <a:r>
              <a:rPr lang="de-DE" dirty="0"/>
              <a:t>Laufende Kosten (Stand 2024):</a:t>
            </a:r>
          </a:p>
          <a:p>
            <a:r>
              <a:rPr lang="de-DE" dirty="0"/>
              <a:t>Allgemeine Kursgebühren 350-450 US $ (obligatorisch)</a:t>
            </a:r>
          </a:p>
          <a:p>
            <a:r>
              <a:rPr lang="de-DE" dirty="0"/>
              <a:t>Miete (pro Monat) bis zu 1.000 US $ (off </a:t>
            </a:r>
            <a:r>
              <a:rPr lang="de-DE" dirty="0" err="1"/>
              <a:t>campus</a:t>
            </a:r>
            <a:r>
              <a:rPr lang="de-DE" dirty="0"/>
              <a:t> </a:t>
            </a:r>
            <a:r>
              <a:rPr lang="de-DE" dirty="0" err="1"/>
              <a:t>housing</a:t>
            </a:r>
            <a:r>
              <a:rPr lang="de-DE" dirty="0"/>
              <a:t>)</a:t>
            </a:r>
          </a:p>
          <a:p>
            <a:r>
              <a:rPr lang="de-DE" dirty="0"/>
              <a:t>Verpflegung (pro Monat) 400 – 500 US $ (Selbstverpflegung)</a:t>
            </a:r>
          </a:p>
          <a:p>
            <a:r>
              <a:rPr lang="de-DE" dirty="0"/>
              <a:t>Studienmittel (pro Monat) 80 – 160 US $</a:t>
            </a:r>
          </a:p>
          <a:p>
            <a:r>
              <a:rPr lang="de-DE" dirty="0"/>
              <a:t>Krankenversicherung (pro Semester) 1.300-2.000 $ (wird nicht von der Bundeswehr gezahlt)</a:t>
            </a:r>
          </a:p>
          <a:p>
            <a:r>
              <a:rPr lang="de-DE" dirty="0"/>
              <a:t>Fahrtkosten zwischen ASU und Apartment (pro Semester) bis zu 360 US $ insg. (Busverbindung)</a:t>
            </a:r>
          </a:p>
          <a:p>
            <a:r>
              <a:rPr lang="de-DE" dirty="0"/>
              <a:t>Anschaffung und Betrieb eines eigenen Autos (optional) </a:t>
            </a:r>
          </a:p>
          <a:p>
            <a:r>
              <a:rPr lang="de-DE" dirty="0"/>
              <a:t>Kosten für Kleidung und Reisen sind nicht berücksichtigt (Förderung durch die Bundeswehr)</a:t>
            </a:r>
          </a:p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TOEFL-Test (ca. 250 €) </a:t>
            </a:r>
          </a:p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Visa-Gebühren (J 1-Visum/</a:t>
            </a:r>
            <a:r>
              <a:rPr lang="de-DE" dirty="0"/>
              <a:t>DS-2019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für Studierende)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  <a:p>
            <a:r>
              <a:rPr lang="de-DE" sz="2200" b="0" dirty="0">
                <a:latin typeface="Arial" panose="020B0604020202020204" pitchFamily="34" charset="0"/>
                <a:cs typeface="Arial" panose="020B0604020202020204" pitchFamily="34" charset="0"/>
              </a:rPr>
              <a:t>Hinweis: bei der Einschreibung an der ASU ist später ein Nachweis </a:t>
            </a:r>
            <a:r>
              <a:rPr lang="de-DE" sz="2200" b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(eine Bankbestätigung oder eine Kreditkarte) über ein ausreichendes finanzielles Polster (derzeit $ 25.000,-), zur Deckung der Studiennebenkosten und der erwarteten Lebenshaltungskosten für den Aufenthalt in den USA (Unterkunft, Verpflegung, Transport, Telefon, Krankenversicherung etc.) e</a:t>
            </a:r>
            <a:r>
              <a:rPr lang="de-DE" sz="2200" b="0" dirty="0">
                <a:latin typeface="Arial" panose="020B0604020202020204" pitchFamily="34" charset="0"/>
                <a:cs typeface="Arial" panose="020B0604020202020204" pitchFamily="34" charset="0"/>
              </a:rPr>
              <a:t>rforderlich. Das International Office der HSU unterstützt hierbei.</a:t>
            </a:r>
          </a:p>
          <a:p>
            <a:endParaRPr lang="de-DE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4605B5-CE47-4FC5-9997-65841A5A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38200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7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B2F3B3-CFA8-4804-BE03-4E5ACCD5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Studieren an der ASU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9CAF0B-6877-469C-8ED1-71C7C5498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294792"/>
            <a:ext cx="10363200" cy="336208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/>
              <a:t>Vor dem Auslandstrimester: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Abschluss eines Learning Agreements an der HSU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Während des Auslandstrimesters:</a:t>
            </a:r>
          </a:p>
          <a:p>
            <a:endParaRPr lang="de-DE" dirty="0"/>
          </a:p>
          <a:p>
            <a:r>
              <a:rPr lang="de-DE" dirty="0"/>
              <a:t>Belegen von mindestens 12 </a:t>
            </a:r>
            <a:r>
              <a:rPr lang="de-DE" dirty="0" err="1"/>
              <a:t>credits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/>
              <a:t>d.s. in der Regel 4 Kurse </a:t>
            </a:r>
          </a:p>
          <a:p>
            <a:endParaRPr lang="de-DE" dirty="0"/>
          </a:p>
          <a:p>
            <a:r>
              <a:rPr lang="de-DE" dirty="0"/>
              <a:t>Kontakt und Unterstützung durch einen Vertreter der Cactus Starfighter Staffel in Phoenix: </a:t>
            </a:r>
            <a:r>
              <a:rPr lang="de-DE" sz="2400" b="1" dirty="0"/>
              <a:t>OTL a. D. Karl G. Böttcher </a:t>
            </a:r>
            <a:r>
              <a:rPr lang="de-DE" sz="2400" dirty="0"/>
              <a:t>(Regional Lead USA/Kanada)</a:t>
            </a:r>
          </a:p>
          <a:p>
            <a:endParaRPr lang="de-DE" sz="2400" dirty="0"/>
          </a:p>
          <a:p>
            <a:r>
              <a:rPr lang="de-DE" dirty="0"/>
              <a:t>Teilnahme an Veranstaltungen der Luke </a:t>
            </a:r>
            <a:r>
              <a:rPr lang="de-DE" dirty="0" err="1"/>
              <a:t>Airforce</a:t>
            </a:r>
            <a:r>
              <a:rPr lang="de-DE" dirty="0"/>
              <a:t> Base und der International </a:t>
            </a:r>
            <a:r>
              <a:rPr lang="de-DE" dirty="0" err="1"/>
              <a:t>Friendship</a:t>
            </a:r>
            <a:r>
              <a:rPr lang="de-DE" dirty="0"/>
              <a:t> </a:t>
            </a:r>
            <a:r>
              <a:rPr lang="de-DE" dirty="0" err="1"/>
              <a:t>Foundation</a:t>
            </a:r>
            <a:r>
              <a:rPr lang="de-DE" dirty="0"/>
              <a:t> für Studierende aller Teilstreitkräfte (</a:t>
            </a:r>
            <a:r>
              <a:rPr lang="de-DE" dirty="0" err="1"/>
              <a:t>Charities</a:t>
            </a:r>
            <a:r>
              <a:rPr lang="de-DE" dirty="0"/>
              <a:t>, </a:t>
            </a:r>
            <a:r>
              <a:rPr lang="de-DE" dirty="0" err="1"/>
              <a:t>Social</a:t>
            </a:r>
            <a:r>
              <a:rPr lang="de-DE" dirty="0"/>
              <a:t> Events)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D4605B5-CE47-4FC5-9997-65841A5A0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38200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24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5E007B-300E-5F44-DC7F-70646A27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1105" y="838200"/>
            <a:ext cx="7722606" cy="1143000"/>
          </a:xfrm>
        </p:spPr>
        <p:txBody>
          <a:bodyPr/>
          <a:lstStyle/>
          <a:p>
            <a:pPr algn="ctr"/>
            <a:r>
              <a:rPr lang="de-DE" dirty="0"/>
              <a:t>Viel Erfolg bei Ihrer Bewerbung!</a:t>
            </a:r>
            <a:br>
              <a:rPr lang="de-DE" dirty="0"/>
            </a:br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A446392D-BCCC-AB7C-13F5-3B75FA89F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20153" y="1451728"/>
            <a:ext cx="6982488" cy="456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47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99BF2-AFC8-461F-A79A-8417D57E8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990600"/>
            <a:ext cx="10363200" cy="914400"/>
          </a:xfrm>
        </p:spPr>
        <p:txBody>
          <a:bodyPr/>
          <a:lstStyle/>
          <a:p>
            <a:r>
              <a:rPr lang="de-DE" dirty="0"/>
              <a:t>Programm: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D085D54-A0C4-444B-A5A1-DB769E872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180492"/>
            <a:ext cx="10363200" cy="368690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de-DE" sz="3100" dirty="0">
                <a:solidFill>
                  <a:srgbClr val="0070C0"/>
                </a:solidFill>
              </a:rPr>
              <a:t>Studieren an der Arizona State University in den USA </a:t>
            </a:r>
            <a:br>
              <a:rPr lang="de-DE" sz="3100" dirty="0"/>
            </a:br>
            <a:br>
              <a:rPr lang="de-DE" dirty="0"/>
            </a:br>
            <a:r>
              <a:rPr lang="de-DE" dirty="0"/>
              <a:t>mit einem Stipendium der Cactus Starfighter Staffel (CSS) und der International </a:t>
            </a:r>
            <a:r>
              <a:rPr lang="de-DE" dirty="0" err="1"/>
              <a:t>Friendship</a:t>
            </a:r>
            <a:r>
              <a:rPr lang="de-DE" dirty="0"/>
              <a:t> </a:t>
            </a:r>
            <a:r>
              <a:rPr lang="de-DE" dirty="0" err="1"/>
              <a:t>Foundation</a:t>
            </a:r>
            <a:r>
              <a:rPr lang="de-DE" dirty="0"/>
              <a:t> (IFF) der ehemaligen deutsch/amerikanischen Pilotenausbildung (F-104) auf der LUKE AFB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/>
              <a:t>Programm seit 2024 geöffnet für HSU-Studierende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/>
              <a:t>Alle Studiengänge (exkl. RöV) und alle Teilstreitkräfte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de-DE" dirty="0"/>
              <a:t>1 Studienplatz pro Jahr in jedem Herbsttrimester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0142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047EF-1BD7-428C-88D9-88F1247B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ASU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A6016-EE65-4D49-B7C4-63A94BB6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76313"/>
            <a:ext cx="10363200" cy="4232635"/>
          </a:xfrm>
        </p:spPr>
        <p:txBody>
          <a:bodyPr>
            <a:normAutofit fontScale="70000" lnSpcReduction="20000"/>
          </a:bodyPr>
          <a:lstStyle/>
          <a:p>
            <a:r>
              <a:rPr lang="de-DE" dirty="0"/>
              <a:t>Größte Universität für das Präsenzstudium in den USA</a:t>
            </a:r>
          </a:p>
          <a:p>
            <a:r>
              <a:rPr lang="de-DE" dirty="0"/>
              <a:t>Staatliche Universität</a:t>
            </a:r>
          </a:p>
          <a:p>
            <a:r>
              <a:rPr lang="de-DE" dirty="0"/>
              <a:t>Ort: 4 </a:t>
            </a:r>
            <a:r>
              <a:rPr lang="de-DE" dirty="0" err="1"/>
              <a:t>Campusse</a:t>
            </a:r>
            <a:r>
              <a:rPr lang="de-DE" dirty="0"/>
              <a:t> der ASU in und um Phoenix (Arizona): Tempe Campus, Downtown Phoenix Campus, </a:t>
            </a:r>
            <a:r>
              <a:rPr lang="de-DE" dirty="0" err="1"/>
              <a:t>Polytechnic</a:t>
            </a:r>
            <a:r>
              <a:rPr lang="de-DE" dirty="0"/>
              <a:t> Campus, West Valley Campus</a:t>
            </a:r>
          </a:p>
          <a:p>
            <a:r>
              <a:rPr lang="de-DE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https://visit.asu.edu/schedule</a:t>
            </a:r>
            <a:endParaRPr lang="de-DE" dirty="0">
              <a:solidFill>
                <a:srgbClr val="00B0F0"/>
              </a:solidFill>
            </a:endParaRPr>
          </a:p>
          <a:p>
            <a:r>
              <a:rPr lang="de-DE" dirty="0">
                <a:solidFill>
                  <a:srgbClr val="00B0F0"/>
                </a:solidFill>
              </a:rPr>
              <a:t>https://admission.asu.edu/campus-life/campus-locations</a:t>
            </a:r>
          </a:p>
          <a:p>
            <a:endParaRPr lang="de-DE" dirty="0"/>
          </a:p>
          <a:p>
            <a:r>
              <a:rPr lang="de-DE" dirty="0"/>
              <a:t>Studienjahr 2024-25:</a:t>
            </a:r>
          </a:p>
          <a:p>
            <a:r>
              <a:rPr lang="de-DE" dirty="0"/>
              <a:t>Rund 80.000 Studierende „on </a:t>
            </a:r>
            <a:r>
              <a:rPr lang="de-DE" dirty="0" err="1"/>
              <a:t>campus</a:t>
            </a:r>
            <a:r>
              <a:rPr lang="de-DE" dirty="0"/>
              <a:t>“, rund 5% International </a:t>
            </a:r>
            <a:r>
              <a:rPr lang="de-DE" dirty="0" err="1"/>
              <a:t>Students</a:t>
            </a:r>
            <a:endParaRPr lang="de-DE" dirty="0"/>
          </a:p>
          <a:p>
            <a:r>
              <a:rPr lang="de-DE" dirty="0"/>
              <a:t>Rund 480 verschiedene Bachelor-Abschlüsse (</a:t>
            </a:r>
            <a:r>
              <a:rPr lang="de-DE" dirty="0" err="1"/>
              <a:t>undergraduate</a:t>
            </a:r>
            <a:r>
              <a:rPr lang="de-DE" dirty="0"/>
              <a:t> </a:t>
            </a:r>
            <a:r>
              <a:rPr lang="de-DE" dirty="0" err="1"/>
              <a:t>degrees</a:t>
            </a:r>
            <a:r>
              <a:rPr lang="de-DE" dirty="0"/>
              <a:t>)</a:t>
            </a:r>
          </a:p>
          <a:p>
            <a:r>
              <a:rPr lang="de-DE" dirty="0">
                <a:solidFill>
                  <a:srgbClr val="00B0F0"/>
                </a:solidFill>
              </a:rPr>
              <a:t>https://degrees.apps.asu.edu/bachelors/major-list/letter/all </a:t>
            </a:r>
          </a:p>
          <a:p>
            <a:r>
              <a:rPr lang="de-DE" dirty="0"/>
              <a:t>International Exchange Programm der ASU: </a:t>
            </a:r>
          </a:p>
          <a:p>
            <a:r>
              <a:rPr lang="de-DE" dirty="0">
                <a:solidFill>
                  <a:srgbClr val="00B0F0"/>
                </a:solidFill>
              </a:rPr>
              <a:t>https://goglobal.asu.edu/</a:t>
            </a:r>
          </a:p>
          <a:p>
            <a:endParaRPr lang="de-DE" dirty="0"/>
          </a:p>
          <a:p>
            <a:r>
              <a:rPr lang="de-DE" dirty="0"/>
              <a:t>Intensives Campus-Leben mit umfangreichen Sport-, Kultur- und Freizeitangeboten, z. B. über 100 Sportteams an der Universität, über 800 Student Clubs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142C69-45A1-434F-8405-8C6937671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042" y="5193102"/>
            <a:ext cx="3951816" cy="144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9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6926C0-7FBC-9BF4-C160-B1C9F27B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9947"/>
            <a:ext cx="6424047" cy="603849"/>
          </a:xfrm>
        </p:spPr>
        <p:txBody>
          <a:bodyPr/>
          <a:lstStyle/>
          <a:p>
            <a:r>
              <a:rPr lang="de-DE" dirty="0"/>
              <a:t>ASU, Phoenix-</a:t>
            </a:r>
            <a:r>
              <a:rPr lang="de-DE" dirty="0" err="1"/>
              <a:t>Campusse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45C0361-10D6-07AD-7067-64681D770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F75D89-8329-3FAA-9680-062AC7DDB1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4600"/>
            <a:ext cx="2608263" cy="457200"/>
          </a:xfrm>
        </p:spPr>
        <p:txBody>
          <a:bodyPr/>
          <a:lstStyle/>
          <a:p>
            <a:pPr>
              <a:defRPr/>
            </a:pPr>
            <a:fld id="{44531E4B-43FA-45C3-B579-809B763C2D3C}" type="datetime3">
              <a:rPr lang="de-DE" smtClean="0"/>
              <a:pPr>
                <a:defRPr/>
              </a:pPr>
              <a:t>15/10/25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4E96A0-8866-6D7E-AEE3-E9A610C7675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11956211" cy="457200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EA0F697-7860-59D1-9FC0-F7F1727F7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03" y="1000308"/>
            <a:ext cx="8842342" cy="48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29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6926C0-7FBC-9BF4-C160-B1C9F27B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9947"/>
            <a:ext cx="6424047" cy="603849"/>
          </a:xfrm>
        </p:spPr>
        <p:txBody>
          <a:bodyPr/>
          <a:lstStyle/>
          <a:p>
            <a:r>
              <a:rPr lang="de-DE" dirty="0"/>
              <a:t>ASU, </a:t>
            </a:r>
            <a:r>
              <a:rPr lang="de-DE" dirty="0" err="1"/>
              <a:t>Academics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45C0361-10D6-07AD-7067-64681D770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F75D89-8329-3FAA-9680-062AC7DDB1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4600"/>
            <a:ext cx="2608263" cy="457200"/>
          </a:xfrm>
        </p:spPr>
        <p:txBody>
          <a:bodyPr/>
          <a:lstStyle/>
          <a:p>
            <a:pPr>
              <a:defRPr/>
            </a:pPr>
            <a:fld id="{44531E4B-43FA-45C3-B579-809B763C2D3C}" type="datetime3">
              <a:rPr lang="de-DE" smtClean="0"/>
              <a:pPr>
                <a:defRPr/>
              </a:pPr>
              <a:t>15/10/25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4E96A0-8866-6D7E-AEE3-E9A610C7675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11956211" cy="457200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A238D03-B3ED-F268-150A-2FD473DC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99" y="895545"/>
            <a:ext cx="10812544" cy="57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6926C0-7FBC-9BF4-C160-B1C9F27B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9947"/>
            <a:ext cx="6424047" cy="603849"/>
          </a:xfrm>
        </p:spPr>
        <p:txBody>
          <a:bodyPr/>
          <a:lstStyle/>
          <a:p>
            <a:r>
              <a:rPr lang="de-DE" dirty="0"/>
              <a:t>ASU, </a:t>
            </a:r>
            <a:r>
              <a:rPr lang="de-DE" dirty="0" err="1"/>
              <a:t>Academics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F75D89-8329-3FAA-9680-062AC7DDB1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4600"/>
            <a:ext cx="2608263" cy="457200"/>
          </a:xfrm>
        </p:spPr>
        <p:txBody>
          <a:bodyPr/>
          <a:lstStyle/>
          <a:p>
            <a:pPr>
              <a:defRPr/>
            </a:pPr>
            <a:fld id="{44531E4B-43FA-45C3-B579-809B763C2D3C}" type="datetime3">
              <a:rPr lang="de-DE" smtClean="0"/>
              <a:pPr>
                <a:defRPr/>
              </a:pPr>
              <a:t>15/10/25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4E96A0-8866-6D7E-AEE3-E9A610C7675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11956211" cy="457200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C584EA1A-5269-D756-0F99-92E240FCC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29559" y="901327"/>
            <a:ext cx="9813303" cy="505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577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6926C0-7FBC-9BF4-C160-B1C9F27BC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39947"/>
            <a:ext cx="6424047" cy="603849"/>
          </a:xfrm>
        </p:spPr>
        <p:txBody>
          <a:bodyPr/>
          <a:lstStyle/>
          <a:p>
            <a:r>
              <a:rPr lang="de-DE" dirty="0"/>
              <a:t>ASU, </a:t>
            </a:r>
            <a:r>
              <a:rPr lang="de-DE" dirty="0" err="1"/>
              <a:t>Academics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F75D89-8329-3FAA-9680-062AC7DDB152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4600"/>
            <a:ext cx="2608263" cy="457200"/>
          </a:xfrm>
        </p:spPr>
        <p:txBody>
          <a:bodyPr/>
          <a:lstStyle/>
          <a:p>
            <a:pPr>
              <a:defRPr/>
            </a:pPr>
            <a:fld id="{44531E4B-43FA-45C3-B579-809B763C2D3C}" type="datetime3">
              <a:rPr lang="de-DE" smtClean="0"/>
              <a:pPr>
                <a:defRPr/>
              </a:pPr>
              <a:t>15/10/25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4E96A0-8866-6D7E-AEE3-E9A610C7675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11956211" cy="457200"/>
          </a:xfrm>
        </p:spPr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7871E1E-6976-6569-9C3A-92D081C89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04131" y="1043796"/>
            <a:ext cx="8276733" cy="517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76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6926C0-7FBC-9BF4-C160-B1C9F27B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ASU, Campus Life</a:t>
            </a:r>
            <a:br>
              <a:rPr lang="de-DE" dirty="0"/>
            </a:br>
            <a:r>
              <a:rPr lang="de-DE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https://admission.asu.edu/campus-life</a:t>
            </a:r>
            <a:br>
              <a:rPr lang="de-DE" dirty="0"/>
            </a:br>
            <a:r>
              <a:rPr lang="de-DE" dirty="0"/>
              <a:t>General </a:t>
            </a:r>
            <a:r>
              <a:rPr lang="de-DE" dirty="0" err="1"/>
              <a:t>offers</a:t>
            </a:r>
            <a:r>
              <a:rPr lang="de-DE" dirty="0"/>
              <a:t> and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clubs</a:t>
            </a:r>
            <a:r>
              <a:rPr lang="de-DE" dirty="0"/>
              <a:t> (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800)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AF312AF-DA38-058F-3BF3-060449E1B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33A0311-9BE2-C333-7234-185A9651E8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F75D89-8329-3FAA-9680-062AC7DDB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31E4B-43FA-45C3-B579-809B763C2D3C}" type="datetime3">
              <a:rPr lang="de-DE" smtClean="0"/>
              <a:pPr>
                <a:defRPr/>
              </a:pPr>
              <a:t>15/10/25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04E96A0-8866-6D7E-AEE3-E9A610C76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1B2DA077-A8FB-D9F8-EB51-D4F5DD6146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609599" y="1535113"/>
            <a:ext cx="5386388" cy="418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08FD9B30-1DA0-0B75-6921-9C63040AD7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99CF0B4-D5CA-3668-6A1C-1AD820B10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106" y="1535112"/>
            <a:ext cx="5627802" cy="459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82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447F-BC01-1B58-942C-CB4F244D5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09CCF2B-C6F5-33CB-E7F7-5A35CB8F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ASU, Campus Life</a:t>
            </a:r>
            <a:br>
              <a:rPr lang="de-DE" dirty="0"/>
            </a:br>
            <a:r>
              <a:rPr lang="de-DE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https://admission.asu.edu/campus-life</a:t>
            </a:r>
            <a:br>
              <a:rPr lang="de-DE" dirty="0"/>
            </a:br>
            <a:r>
              <a:rPr lang="de-DE" dirty="0"/>
              <a:t>General </a:t>
            </a:r>
            <a:r>
              <a:rPr lang="de-DE" dirty="0" err="1"/>
              <a:t>offers</a:t>
            </a:r>
            <a:r>
              <a:rPr lang="de-DE" dirty="0"/>
              <a:t> and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clubs</a:t>
            </a:r>
            <a:r>
              <a:rPr lang="de-DE" dirty="0"/>
              <a:t> (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800)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FD31FD22-1404-0D8D-7F47-EA343B89EC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868DEED-4A65-5DCA-62B3-E9E207B37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A909D4A-D73A-BD30-AFCA-2AF3A200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531E4B-43FA-45C3-B579-809B763C2D3C}" type="datetime3">
              <a:rPr lang="de-DE" smtClean="0"/>
              <a:pPr>
                <a:defRPr/>
              </a:pPr>
              <a:t>15/10/25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F60A48-9D1D-AAA0-807D-7145E7946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5D393E70-AD5E-B515-BCFF-54E96DCE098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6192838" y="1535114"/>
            <a:ext cx="5389562" cy="40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B8D9BAF-4649-C66B-B0D1-127A3BCDCA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609600" y="1534261"/>
            <a:ext cx="5386388" cy="40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461208"/>
      </p:ext>
    </p:extLst>
  </p:cSld>
  <p:clrMapOvr>
    <a:masterClrMapping/>
  </p:clrMapOvr>
</p:sld>
</file>

<file path=ppt/theme/theme1.xml><?xml version="1.0" encoding="utf-8"?>
<a:theme xmlns:a="http://schemas.openxmlformats.org/drawingml/2006/main" name="1_HSU">
  <a:themeElements>
    <a:clrScheme name="1_HSU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H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HSU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SU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U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U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U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U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SU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1008</Words>
  <Application>Microsoft Office PowerPoint</Application>
  <PresentationFormat>Breitbild</PresentationFormat>
  <Paragraphs>124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1_HSU</vt:lpstr>
      <vt:lpstr>Arizona State University 2026</vt:lpstr>
      <vt:lpstr>Programm:</vt:lpstr>
      <vt:lpstr>Die ASU </vt:lpstr>
      <vt:lpstr>ASU, Phoenix-Campusse</vt:lpstr>
      <vt:lpstr>ASU, Academics</vt:lpstr>
      <vt:lpstr>ASU, Academics</vt:lpstr>
      <vt:lpstr>ASU, Academics</vt:lpstr>
      <vt:lpstr>ASU, Campus Life https://admission.asu.edu/campus-life General offers and student clubs (more than 800)</vt:lpstr>
      <vt:lpstr>ASU, Campus Life https://admission.asu.edu/campus-life General offers and student clubs (more than 800)</vt:lpstr>
      <vt:lpstr>ASU, Campus Life https://admission.asu.edu/campus-life Sport activities, sport clubs (more than 50)</vt:lpstr>
      <vt:lpstr>ASU, Campus Life https://asu.dserec.com/online/clubsports Athletics</vt:lpstr>
      <vt:lpstr>Rahmenbedingungen</vt:lpstr>
      <vt:lpstr>Förderung</vt:lpstr>
      <vt:lpstr>Bewerbung: Einzureichende Unterlagen</vt:lpstr>
      <vt:lpstr>Auswahlverfahren</vt:lpstr>
      <vt:lpstr>Auswahlkriterien</vt:lpstr>
      <vt:lpstr>Kosten des Programms </vt:lpstr>
      <vt:lpstr>Studieren an der ASU</vt:lpstr>
      <vt:lpstr>Viel Erfolg bei Ihrer Bewerbung!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 State University 2025</dc:title>
  <dc:creator>Nicolas Roth</dc:creator>
  <cp:lastModifiedBy>Nicolas Roth</cp:lastModifiedBy>
  <cp:revision>158</cp:revision>
  <cp:lastPrinted>2024-09-12T14:32:54Z</cp:lastPrinted>
  <dcterms:created xsi:type="dcterms:W3CDTF">2024-07-09T09:33:32Z</dcterms:created>
  <dcterms:modified xsi:type="dcterms:W3CDTF">2025-10-15T13:35:51Z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fd2079b-6d85-4185-8122-5cca51dad164_Enabled">
    <vt:lpwstr>true</vt:lpwstr>
  </property>
  <property fmtid="{D5CDD505-2E9C-101B-9397-08002B2CF9AE}" pid="3" name="MSIP_Label_8fd2079b-6d85-4185-8122-5cca51dad164_SetDate">
    <vt:lpwstr>2024-08-01T10:58:13Z</vt:lpwstr>
  </property>
  <property fmtid="{D5CDD505-2E9C-101B-9397-08002B2CF9AE}" pid="4" name="MSIP_Label_8fd2079b-6d85-4185-8122-5cca51dad164_Method">
    <vt:lpwstr>Standard</vt:lpwstr>
  </property>
  <property fmtid="{D5CDD505-2E9C-101B-9397-08002B2CF9AE}" pid="5" name="MSIP_Label_8fd2079b-6d85-4185-8122-5cca51dad164_Name">
    <vt:lpwstr>Öffentlich</vt:lpwstr>
  </property>
  <property fmtid="{D5CDD505-2E9C-101B-9397-08002B2CF9AE}" pid="6" name="MSIP_Label_8fd2079b-6d85-4185-8122-5cca51dad164_SiteId">
    <vt:lpwstr>5832f73f-b0fa-45a0-80d9-7e32bd7fa822</vt:lpwstr>
  </property>
  <property fmtid="{D5CDD505-2E9C-101B-9397-08002B2CF9AE}" pid="7" name="MSIP_Label_8fd2079b-6d85-4185-8122-5cca51dad164_ActionId">
    <vt:lpwstr>aaa38f9a-6dd5-4f5c-a8ab-280cb905f83a</vt:lpwstr>
  </property>
  <property fmtid="{D5CDD505-2E9C-101B-9397-08002B2CF9AE}" pid="8" name="MSIP_Label_8fd2079b-6d85-4185-8122-5cca51dad164_ContentBits">
    <vt:lpwstr>0</vt:lpwstr>
  </property>
</Properties>
</file>