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9" r:id="rId5"/>
    <p:sldId id="258" r:id="rId6"/>
    <p:sldId id="280" r:id="rId7"/>
    <p:sldId id="294" r:id="rId8"/>
    <p:sldId id="279" r:id="rId9"/>
    <p:sldId id="278" r:id="rId10"/>
    <p:sldId id="302" r:id="rId11"/>
    <p:sldId id="282" r:id="rId12"/>
    <p:sldId id="283" r:id="rId13"/>
    <p:sldId id="281" r:id="rId14"/>
    <p:sldId id="284" r:id="rId15"/>
    <p:sldId id="269" r:id="rId16"/>
    <p:sldId id="292" r:id="rId17"/>
    <p:sldId id="285" r:id="rId18"/>
    <p:sldId id="272" r:id="rId19"/>
    <p:sldId id="295" r:id="rId20"/>
    <p:sldId id="296" r:id="rId21"/>
    <p:sldId id="297" r:id="rId22"/>
    <p:sldId id="298" r:id="rId23"/>
    <p:sldId id="299" r:id="rId24"/>
    <p:sldId id="301" r:id="rId25"/>
    <p:sldId id="300" r:id="rId26"/>
    <p:sldId id="303" r:id="rId27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ose, Patrick, 1" initials="KP1" lastIdx="5" clrIdx="0">
    <p:extLst>
      <p:ext uri="{19B8F6BF-5375-455C-9EA6-DF929625EA0E}">
        <p15:presenceInfo xmlns:p15="http://schemas.microsoft.com/office/powerpoint/2012/main" userId="Klose, Patrick, 1" providerId="None"/>
      </p:ext>
    </p:extLst>
  </p:cmAuthor>
  <p:cmAuthor id="2" name="Richardt, Prof. Dr. rer. nat. Andreas, 1" initials="RPDrnA1" lastIdx="6" clrIdx="1">
    <p:extLst>
      <p:ext uri="{19B8F6BF-5375-455C-9EA6-DF929625EA0E}">
        <p15:presenceInfo xmlns:p15="http://schemas.microsoft.com/office/powerpoint/2012/main" userId="Richardt, Prof. Dr. rer. nat. Andreas, 1" providerId="None"/>
      </p:ext>
    </p:extLst>
  </p:cmAuthor>
  <p:cmAuthor id="3" name="Andreas Richardt" initials="AR" lastIdx="1" clrIdx="2">
    <p:extLst>
      <p:ext uri="{19B8F6BF-5375-455C-9EA6-DF929625EA0E}">
        <p15:presenceInfo xmlns:p15="http://schemas.microsoft.com/office/powerpoint/2012/main" userId="Andreas Richar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DB254C"/>
    <a:srgbClr val="FF0000"/>
    <a:srgbClr val="CC3300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64444" autoAdjust="0"/>
  </p:normalViewPr>
  <p:slideViewPr>
    <p:cSldViewPr>
      <p:cViewPr varScale="1">
        <p:scale>
          <a:sx n="63" d="100"/>
          <a:sy n="63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84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7554AFB-93AD-463D-8EB4-27BA2B85D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81FA82-2A7A-4A51-B62F-712AC4CA0B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F3053-E2E7-4354-9A80-86876354896C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B259F4-2679-43D8-B2A1-BA07659FF2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3206A0-4654-4F70-99AD-337BF0C6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EE1B-3231-4023-BDAF-E56227CD3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4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D039433B-9D94-42B7-ABF3-D69FD137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51A2AF-B9F3-403A-BD54-7EB5F16A345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3074720" cy="5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84128" algn="l"/>
                <a:tab pos="1568257" algn="l"/>
                <a:tab pos="2352385" algn="l"/>
                <a:tab pos="3136514" algn="l"/>
              </a:tabLst>
              <a:defRPr sz="13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B80FE96-0094-4970-B833-B21D374A7A8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2937" y="1"/>
            <a:ext cx="3074720" cy="5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84128" algn="l"/>
                <a:tab pos="1568257" algn="l"/>
                <a:tab pos="2352385" algn="l"/>
                <a:tab pos="3136514" algn="l"/>
              </a:tabLst>
              <a:defRPr sz="13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4096EBCD-0778-4505-8ECD-1252F26C0CA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16735C-7ABB-45E6-BDD3-6A8B02E637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574" y="4861442"/>
            <a:ext cx="5204510" cy="4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DF3933-135C-4823-8983-DED61CE8130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" y="9722883"/>
            <a:ext cx="3074720" cy="5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84128" algn="l"/>
                <a:tab pos="1568257" algn="l"/>
                <a:tab pos="2352385" algn="l"/>
                <a:tab pos="3136514" algn="l"/>
              </a:tabLst>
              <a:defRPr sz="13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B06C5F5-8C74-4E62-82F5-9A55AC4033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84128" algn="l"/>
                <a:tab pos="1568257" algn="l"/>
                <a:tab pos="2352385" algn="l"/>
                <a:tab pos="3136514" algn="l"/>
              </a:tabLst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8AA784-3604-4E69-AA9E-236018244F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29915B-A584-47D0-88E1-45DCC9A79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643A407-87D3-423B-9D29-DCE562F8C3DB}" type="slidenum">
              <a:rPr lang="de-DE" altLang="de-DE" sz="1300">
                <a:solidFill>
                  <a:srgbClr val="000000"/>
                </a:solidFill>
              </a:rPr>
              <a:pPr/>
              <a:t>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C4E84AA8-17F9-400C-971E-C6842CCDA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D1F8C0E-F7EA-47C9-9FAF-785F7ABD5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  <a:p>
            <a:endParaRPr lang="de-DE" sz="1200" b="0" i="0" u="none" strike="noStrike" kern="1200" baseline="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10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6938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265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12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70833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13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i="0" dirty="0"/>
          </a:p>
        </p:txBody>
      </p:sp>
    </p:spTree>
    <p:extLst>
      <p:ext uri="{BB962C8B-B14F-4D97-AF65-F5344CB8AC3E}">
        <p14:creationId xmlns:p14="http://schemas.microsoft.com/office/powerpoint/2010/main" val="1941204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26E231B-C13E-4CA2-9351-63A7951244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05763EA-039E-4F81-B6BC-B56FF973F2A4}" type="slidenum">
              <a:rPr lang="de-DE" altLang="de-DE" sz="1300">
                <a:solidFill>
                  <a:srgbClr val="000000"/>
                </a:solidFill>
              </a:rPr>
              <a:pPr/>
              <a:t>14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3E3146C-2510-4E97-82FC-08B73462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24487BB-3D23-48EA-AEFA-135BF045A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1006376-CB97-44A7-8AAD-1EE780A561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ACB257E-B2E7-4348-AD4D-3D9B09A0C29D}" type="slidenum">
              <a:rPr lang="de-DE" altLang="de-DE" sz="1300">
                <a:solidFill>
                  <a:srgbClr val="000000"/>
                </a:solidFill>
              </a:rPr>
              <a:pPr/>
              <a:t>15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D4A297FF-939A-4E17-B55E-859D026E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89DE56D-92C0-4477-ACEB-1A99D53461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0005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16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2799247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1006376-CB97-44A7-8AAD-1EE780A561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ACB257E-B2E7-4348-AD4D-3D9B09A0C29D}" type="slidenum">
              <a:rPr lang="de-DE" altLang="de-DE" sz="1300">
                <a:solidFill>
                  <a:srgbClr val="000000"/>
                </a:solidFill>
              </a:rPr>
              <a:pPr/>
              <a:t>17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D4A297FF-939A-4E17-B55E-859D026E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89DE56D-92C0-4477-ACEB-1A99D53461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18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1559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19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757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62BFF2C-4043-4293-A748-5A287D006A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FCA8B9D-EFFE-4ACF-9F11-310F0D4489F8}" type="slidenum">
              <a:rPr lang="de-DE" altLang="de-DE" sz="1300">
                <a:solidFill>
                  <a:srgbClr val="000000"/>
                </a:solidFill>
              </a:rPr>
              <a:pPr/>
              <a:t>2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0B147434-25D5-4975-8978-70BA38B14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C050DAC9-B679-49AB-9998-5E64B9693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20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952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21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2780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22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4882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23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8039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24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8148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25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3948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E4FFDB1-30A5-4ED3-93CD-70F31C354C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29AD856-8BF6-48E5-9188-A299E4C084BB}" type="slidenum">
              <a:rPr lang="de-DE" altLang="de-DE" sz="1300">
                <a:solidFill>
                  <a:srgbClr val="000000"/>
                </a:solidFill>
              </a:rPr>
              <a:pPr/>
              <a:t>3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09552DA-6B0C-4D79-8525-06162E22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B7A3887-10F4-4244-B27B-D644D4302F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2702A5-4165-4BF1-9883-88BA7002C9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957A11A-E812-4E65-946E-41F02CEEA97B}" type="slidenum">
              <a:rPr lang="de-DE" altLang="de-DE" sz="1300">
                <a:solidFill>
                  <a:srgbClr val="000000"/>
                </a:solidFill>
              </a:rPr>
              <a:pPr/>
              <a:t>4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CE8C36F2-4E0E-409B-83FB-4225B613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FD26D0A-7271-44B1-AA1E-D2054FE0F6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5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3853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2702A5-4165-4BF1-9883-88BA7002C9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957A11A-E812-4E65-946E-41F02CEEA97B}" type="slidenum">
              <a:rPr lang="de-DE" altLang="de-DE" sz="1300">
                <a:solidFill>
                  <a:srgbClr val="000000"/>
                </a:solidFill>
              </a:rPr>
              <a:pPr/>
              <a:t>6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CE8C36F2-4E0E-409B-83FB-4225B613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FD26D0A-7271-44B1-AA1E-D2054FE0F6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873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7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1200" b="0" i="0" u="none" strike="noStrike" kern="1200" baseline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0448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8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4591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D080F12-B6AD-41A1-8D26-205ADD2B7A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128" algn="l"/>
                <a:tab pos="1568257" algn="l"/>
                <a:tab pos="2352385" algn="l"/>
                <a:tab pos="3136514" algn="l"/>
              </a:tabLst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F9C464C-BC35-4685-9D1D-E92C5E98C577}" type="slidenum">
              <a:rPr lang="de-DE" altLang="de-DE" sz="1300">
                <a:solidFill>
                  <a:srgbClr val="000000"/>
                </a:solidFill>
              </a:rPr>
              <a:pPr/>
              <a:t>9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F732F73C-2ADA-4695-8DF6-0E924A0B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DAC34D6-3672-4CB6-9820-AB07CE522E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46574" y="4861442"/>
            <a:ext cx="5206153" cy="471041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8289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A34FA-E27D-498B-80F8-20812DB1BC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A60F-EAEE-4EFA-B7C8-B12E39B0F216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B2C3A-C038-4D90-A831-92BBE208ADE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16C447-67CA-4E5F-A019-A01F64BD3A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685E-3837-4483-A81C-AE1EA113FA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772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370A6A-6738-463F-9245-55D220F436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15A8-320F-4D1A-8370-6A7EB3234D22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4F0EF-0599-46AA-AC3A-06233983F2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B7463-30A8-4DF6-BBD5-6069CEFFC9D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953C-774C-4802-9E8A-E36ABE1DB1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352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3324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24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2AAEE1-9EFB-4986-9C87-152C8B557E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42E7-B87B-429D-A799-688DFC889811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78B6D-9952-48BD-9A9E-D119747EB5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A0969-E691-48F6-9C07-FCD68EF7A6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3C29B-70DC-488B-AFDB-4D1B53FA80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382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DE2C15-DF4C-4A09-99BC-55C9D21A7D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3103-2059-420D-9AA3-1622C9324D0A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CA796B-8385-4C54-8277-0666B0E852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3F65DD-1DEE-41CD-B41A-4A26C73081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7AB2-EA8A-4FB0-B434-FE97745113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645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C2E98-03A3-4E88-B315-55D7DC2096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4400-33C9-4151-BF6C-DED8C68FDCAD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E7E52-6269-49D0-A1F7-93C00222D2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861DD-39E3-424A-A72F-4906D8AF3D7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B789A-80AE-48C9-A961-194196E03C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54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83B5D5-C6A8-4643-8044-B94B6E8074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B445-EC43-4B97-B513-F2E5312751FA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0C5EE0-6230-4184-95B1-A240EE4122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8C3570-7E44-40CD-A7FE-34D3D9385A9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47FD-FC66-44E4-90BF-21634030F1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296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7FC45-8073-4FAF-AC51-107C1FFD53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F396-2641-4727-A69C-B4E424E9E446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E2266-AEBE-47CD-9425-E84EA202C0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77576-731A-4DF9-AAD7-D59B3C2324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349A-11E2-4CE1-B07F-A8D1005119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089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EE22A6-2E36-4535-9999-440791FA2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E928-1E7A-41DA-A7FB-6E68D724AA00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1D7B33-30BC-407C-B641-B326303266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28771F-786E-46C7-A835-8F08AFB5AAC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5DFB-51D1-4A6E-A370-7AA69CC908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803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7E2504-B4E3-4752-AABD-F29656AFCB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5EC3-9527-4A32-BE39-5F87F4AD20EE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0F3CEE-BB30-4C8A-A0AB-A442274EC1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18712C-3ACB-43C9-909B-8023C596044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2321-A866-4B0E-8B5D-C1B3A5C221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938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9858C0-28BE-4499-97F9-3F2C456DBB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4617-EACA-41EA-8A2D-B915FA9810D7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274DF6-CA72-499E-8B4A-2C65A6B98C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7B40F9-3122-4D1C-AF20-52A17E6029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4EBE-2A6C-4071-8907-A1759F03F5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448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C29FC-11D9-454A-B969-411F7DFADB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562E-70C1-4577-A57F-427371AC86A4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70F54-5ED5-4BBA-89E4-C49AA14AE9F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C61FF-C769-456C-80DC-277748C16DD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CF12-8C62-487A-98FF-F410EAE1B8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669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886AA1-2619-4190-B064-1D7092E899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67FE-D309-4051-958E-358091A8A467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58CA99-1741-425F-9420-47EE742E4B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BE347C-4326-462E-95BF-BBF89A1165E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5E6B-A434-4FA0-9DE4-ED317B19B3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600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4BF4A-A4D8-4FF7-B8EC-32146CEBC0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6E93-2657-4440-B3B3-7DA7239ECF27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43B8B-2F2B-4171-B88F-372DE1BA91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FDDBB-645A-4BB2-A726-7E00F8BAFCB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B7C8-1712-43B1-97BC-4A4373E882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16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5BA7F3-9B93-4873-B3A2-E8A95AE26C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2212-8CAB-42FC-94E9-7BA17EAFD481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212EB-52D5-4CE4-A275-FAE35D80DD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9AAEBA-A06D-4ECF-B768-4D1C48E360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9971-D587-4B0D-9CC8-87087319BD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938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16D92-C8B3-4287-8ECC-9CD0068F94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E53A-5FC3-47A9-AEB2-BA4963A2B93D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39303-D51B-4258-AF87-FEF7C8FE0D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C5A6A6-A3D0-439F-9CC9-8497B06461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B13E-018F-48ED-8A7B-27A002E978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564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0813" cy="9128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B520FD-A639-4EB0-9112-85955E4993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2FDB-3D9D-49B9-8195-FECA36993F97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28E28F-5657-4EB9-B1C0-EEE65DD9D3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00414B-D751-4117-86E1-25ED3A12E0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B771-F664-49AB-81E8-C1C1F5EBBD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039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320A76-9FE4-4886-AA0F-66EE0E71DD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3B7F-0FD5-401C-ADCD-2E544C1CDF80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D1A22-0240-4F01-86DC-0953C5959C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3B4BBA-086C-4AD9-B08C-FF977C1E1B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A4A4-BE69-49A8-ACEA-F0555A6290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22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148A3-0BFB-4ACE-918E-4CB48E55A2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47E3-AAFD-46B6-8514-FCAF94925A04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61D33-482F-4724-BF66-C0A038493E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AFC47-51BA-4B0A-B09E-6AD45769C5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7C5E-588F-4671-9F5E-0E5130E7B0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894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57E1E1-548E-46F9-A10C-6A5FB29BA3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445D-4ECC-4904-A92A-C0B9CEC37B79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1274AE-5FB8-4C1E-AD78-176EAFBDE3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CCBB02-2C41-4EC3-ACC5-623BC44A1E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E4E0-5F10-49F2-82A1-5944942D75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3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8B7A7F-7C99-45DA-A2CC-63513167D9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EEB2-F732-420A-8A6F-449700FF8F87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02AB1-8FBE-44DD-BE0F-443CCA796B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69847E-2F4C-4D59-A5B0-A33559A847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DDA8-3A9F-4DBB-9520-62A65AD8C6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94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A1A8B1-EA9B-44CC-A312-B9B6E78032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16-ED06-4FC3-8633-90924D2B0F8A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8A47AF-1D55-44C2-922C-CBC8A8EF95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B6EBFC-0750-4D1E-802E-401A2CC60B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57ADE-02BD-45AB-BF9F-8558F2F3C7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099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3042-9992-418D-B039-743DED7896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69EF-2542-48D9-9B06-6F1E2192388F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B80DB-50D2-4B64-9C58-BD1AA70C5C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59121-4536-4FE6-BA66-5BA34256D5C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120F-C9E4-42FF-AD74-63E6FBA2AA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18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784CE-46E7-4988-B342-18BF619907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0D53-411C-414B-95F9-0BAAA1E2465D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146EF-D981-4754-ADB2-6230E973B9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58B41-89D4-4E01-9511-1327E09E562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7B16-27E5-4FD4-814B-5DE0FDD297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322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1FCFAB6-2AF5-4115-84F2-84051CFE7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CA00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C497C8-2093-425F-A730-E9B7F8EAC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0202DF8-BA6C-474C-AC42-CFACF8F6A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4D2C8A3-E068-402A-81A8-23449AF2F6B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324600"/>
            <a:ext cx="195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53D85A-456C-4C4E-96C4-51BFA12F1961}" type="datetime1">
              <a:rPr lang="de-DE"/>
              <a:pPr>
                <a:defRPr/>
              </a:pPr>
              <a:t>09.11.2023</a:t>
            </a:fld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785DC0-0E3E-4663-85BB-1E03CB3FA4E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94000" y="6324600"/>
            <a:ext cx="3351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6C7F47-31A7-4EC7-ADE4-1FFA04088B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302375" y="6324600"/>
            <a:ext cx="22050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A3235E-DF09-48CC-A76B-453D71A334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36A3393-E33F-4B6D-BCB2-7678C2A4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CA00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A707868-CEF3-4F6E-8DBD-3647A106E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3600"/>
            <a:ext cx="777081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2F8F3784-6853-4F39-9D65-385D7E67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5715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576FA19-3349-47C1-82FA-453D2908C9A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324600"/>
            <a:ext cx="1954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A348756-FD7F-4598-BE69-0741671C67FA}" type="datetime1">
              <a:rPr lang="de-DE"/>
              <a:pPr>
                <a:defRPr/>
              </a:pPr>
              <a:t>09.11.2023</a:t>
            </a:fld>
            <a:r>
              <a:rPr lang="de-DE"/>
              <a:t>22.09.09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0C64477-30DF-4AC8-9590-019A0FC0095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94000" y="6324600"/>
            <a:ext cx="3351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Leiter Akademisches Auslandsamt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F7E4164-C53A-4C69-9C17-DAC8EFA199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302375" y="6324600"/>
            <a:ext cx="22050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b="1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6A1088-36CE-44A8-BAF8-EE3E485773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FF69A7E6-1B03-44C4-B7A4-B4A2B3D03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C50042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D71AC5FC-50B7-42EB-9CCF-83CF5058A5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912FED7-1BD1-4E5F-9EE5-BC161188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4100" name="Foliennummernplatzhalter 4">
            <a:extLst>
              <a:ext uri="{FF2B5EF4-FFF2-40B4-BE49-F238E27FC236}">
                <a16:creationId xmlns:a16="http://schemas.microsoft.com/office/drawing/2014/main" id="{AA143551-1367-42A6-94EC-E5F48246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6C345C9E-8080-4091-86B2-E382D4CD858D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AutoShape 8" descr="Bildergebnis für Study Abroad">
            <a:extLst>
              <a:ext uri="{FF2B5EF4-FFF2-40B4-BE49-F238E27FC236}">
                <a16:creationId xmlns:a16="http://schemas.microsoft.com/office/drawing/2014/main" id="{6B45CB77-B604-4224-95CA-78669682EF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2" name="AutoShape 11" descr="Bildergebnis für Study Abroad">
            <a:extLst>
              <a:ext uri="{FF2B5EF4-FFF2-40B4-BE49-F238E27FC236}">
                <a16:creationId xmlns:a16="http://schemas.microsoft.com/office/drawing/2014/main" id="{88B7A5CB-7B5F-4076-B98F-55C5B9CBD6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4103" name="Picture 12">
            <a:extLst>
              <a:ext uri="{FF2B5EF4-FFF2-40B4-BE49-F238E27FC236}">
                <a16:creationId xmlns:a16="http://schemas.microsoft.com/office/drawing/2014/main" id="{6B62E696-542E-4F0C-8DE7-26807A62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5241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113BD2-88A7-4FB0-AF4A-672B4CC89A6E}"/>
              </a:ext>
            </a:extLst>
          </p:cNvPr>
          <p:cNvSpPr txBox="1"/>
          <p:nvPr/>
        </p:nvSpPr>
        <p:spPr>
          <a:xfrm>
            <a:off x="1907704" y="836712"/>
            <a:ext cx="417050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Auslandsstudium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2024 - 2025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10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D0CF2CD-0313-4E2A-9489-E3E872A9C547}"/>
              </a:ext>
            </a:extLst>
          </p:cNvPr>
          <p:cNvSpPr txBox="1"/>
          <p:nvPr/>
        </p:nvSpPr>
        <p:spPr>
          <a:xfrm>
            <a:off x="655158" y="2767170"/>
            <a:ext cx="335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POC Internationales, SFB 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52AF841-0F0A-4AEC-9543-89F16353C127}"/>
              </a:ext>
            </a:extLst>
          </p:cNvPr>
          <p:cNvSpPr txBox="1"/>
          <p:nvPr/>
        </p:nvSpPr>
        <p:spPr>
          <a:xfrm>
            <a:off x="692340" y="1845742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273500C-83F7-4AAB-ABE3-2F4C6105509D}"/>
              </a:ext>
            </a:extLst>
          </p:cNvPr>
          <p:cNvSpPr txBox="1"/>
          <p:nvPr/>
        </p:nvSpPr>
        <p:spPr>
          <a:xfrm>
            <a:off x="4571248" y="1850423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A555237-E88D-41A9-966A-E7B92116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D79F25-E428-4393-AF94-F35FD070B4E5}"/>
              </a:ext>
            </a:extLst>
          </p:cNvPr>
          <p:cNvSpPr txBox="1"/>
          <p:nvPr/>
        </p:nvSpPr>
        <p:spPr>
          <a:xfrm>
            <a:off x="680062" y="3520205"/>
            <a:ext cx="29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GrpLtr</a:t>
            </a:r>
            <a:r>
              <a:rPr lang="de-DE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de-DE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GrpLtr`in</a:t>
            </a:r>
            <a:endParaRPr lang="de-DE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2AF52F-2AB2-4D67-B08A-CCF77314CDBC}"/>
              </a:ext>
            </a:extLst>
          </p:cNvPr>
          <p:cNvSpPr txBox="1"/>
          <p:nvPr/>
        </p:nvSpPr>
        <p:spPr>
          <a:xfrm>
            <a:off x="693456" y="42732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StudOffz</a:t>
            </a:r>
            <a:r>
              <a:rPr lang="de-DE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/OA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E3CBC16-892B-45FD-ACE9-B1DBAD026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62" y="57905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kern="0" dirty="0"/>
              <a:t>Im Einzelnen </a:t>
            </a:r>
            <a:br>
              <a:rPr lang="de-DE" altLang="de-DE" kern="0" dirty="0"/>
            </a:br>
            <a:r>
              <a:rPr lang="de-DE" altLang="de-DE" kern="0" dirty="0"/>
              <a:t>- der militärische Bereich -</a:t>
            </a:r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7DADDB6B-25DE-41A5-99D4-AA3641FBCE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E9095C-1ACE-4049-ACE7-655112C082C4}"/>
              </a:ext>
            </a:extLst>
          </p:cNvPr>
          <p:cNvSpPr txBox="1"/>
          <p:nvPr/>
        </p:nvSpPr>
        <p:spPr>
          <a:xfrm>
            <a:off x="4654488" y="2715280"/>
            <a:ext cx="410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berät LSB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begleitet Auswahlverfahren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EFBE3AE-FD69-4B03-A006-B168A766250E}"/>
              </a:ext>
            </a:extLst>
          </p:cNvPr>
          <p:cNvSpPr txBox="1"/>
          <p:nvPr/>
        </p:nvSpPr>
        <p:spPr>
          <a:xfrm>
            <a:off x="4654488" y="3484832"/>
            <a:ext cx="410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erstellt Stellungnahme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unterstützt </a:t>
            </a:r>
            <a:r>
              <a:rPr lang="de-DE" sz="18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StudOffz</a:t>
            </a:r>
            <a:r>
              <a:rPr lang="de-DE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/OA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6DB53B7-5793-43C3-9C80-65FB696843C6}"/>
              </a:ext>
            </a:extLst>
          </p:cNvPr>
          <p:cNvSpPr txBox="1"/>
          <p:nvPr/>
        </p:nvSpPr>
        <p:spPr>
          <a:xfrm>
            <a:off x="4654488" y="4255468"/>
            <a:ext cx="410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holt nötige Stellungnahmen ein und bearbeitet Dokumente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0C52B8-6E29-4BC3-8A0B-B5476375203F}"/>
              </a:ext>
            </a:extLst>
          </p:cNvPr>
          <p:cNvSpPr txBox="1"/>
          <p:nvPr/>
        </p:nvSpPr>
        <p:spPr>
          <a:xfrm>
            <a:off x="395536" y="5229200"/>
            <a:ext cx="805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  <a:latin typeface="+mn-lt"/>
              </a:rPr>
              <a:t>Bietet bei Bedarf vorhandene Informationen zu den Militärakademien an</a:t>
            </a:r>
          </a:p>
        </p:txBody>
      </p:sp>
    </p:spTree>
    <p:extLst>
      <p:ext uri="{BB962C8B-B14F-4D97-AF65-F5344CB8AC3E}">
        <p14:creationId xmlns:p14="http://schemas.microsoft.com/office/powerpoint/2010/main" val="197726554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11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A555237-E88D-41A9-966A-E7B92116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3020A00-6859-4493-99B5-A16390DB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kern="0" dirty="0"/>
              <a:t>Im Einzelnen </a:t>
            </a:r>
            <a:br>
              <a:rPr lang="de-DE" altLang="de-DE" kern="0" dirty="0"/>
            </a:br>
            <a:r>
              <a:rPr lang="de-DE" altLang="de-DE" kern="0" dirty="0"/>
              <a:t>- das International Office -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E36D1C77-4D1C-4700-B233-2105E653A5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D7E199-452F-4446-9A18-368A1047A8A2}"/>
              </a:ext>
            </a:extLst>
          </p:cNvPr>
          <p:cNvSpPr txBox="1"/>
          <p:nvPr/>
        </p:nvSpPr>
        <p:spPr>
          <a:xfrm>
            <a:off x="3275856" y="2279993"/>
            <a:ext cx="5720022" cy="385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ts val="20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initiiert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Informationsaustausch unter Studierenden</a:t>
            </a:r>
          </a:p>
          <a:p>
            <a:pPr defTabSz="449263" eaLnBrk="0" fontAlgn="base" hangingPunct="0">
              <a:spcBef>
                <a:spcPct val="0"/>
              </a:spcBef>
              <a:spcAft>
                <a:spcPts val="200"/>
              </a:spcAft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berät Studierende in administrativen/inhaltlichen Fragen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prüft Bewerbungsunterlagen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leitet Auswahlgespräche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spricht Zusage/Absage an Bewerber/Bewerberin aus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nominiert Studierende bei Partneruniversitäten / (</a:t>
            </a:r>
            <a:r>
              <a:rPr lang="de-DE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selbstständige Einschreibung) 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prüft/zeichnet</a:t>
            </a:r>
          </a:p>
          <a:p>
            <a:pPr marL="742950" lvl="1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fertige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LAG (Learning Agreement)</a:t>
            </a:r>
          </a:p>
          <a:p>
            <a:pPr marL="742950" lvl="1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VdK (Veranlassung der Kommandierung)</a:t>
            </a:r>
          </a:p>
          <a:p>
            <a:pPr marL="742950" lvl="1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Erklärung zum Prüfungsstand</a:t>
            </a:r>
          </a:p>
          <a:p>
            <a:pPr marL="742950" lvl="1" indent="-285750" defTabSz="449263" eaLnBrk="0" fontAlgn="base" hangingPunct="0"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zus. bei Erasmus: Erasmus LAG und Zero Grant Agreement	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5EF7C3E-17D3-46C2-84EA-0D3AAB30D6E8}"/>
              </a:ext>
            </a:extLst>
          </p:cNvPr>
          <p:cNvSpPr txBox="1"/>
          <p:nvPr/>
        </p:nvSpPr>
        <p:spPr>
          <a:xfrm>
            <a:off x="322984" y="1752600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CD21A3-CA48-431D-9D33-152B473AE9FE}"/>
              </a:ext>
            </a:extLst>
          </p:cNvPr>
          <p:cNvSpPr txBox="1"/>
          <p:nvPr/>
        </p:nvSpPr>
        <p:spPr>
          <a:xfrm>
            <a:off x="4216401" y="1752600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7871BC3-277E-4BF3-BA36-450BB9185614}"/>
              </a:ext>
            </a:extLst>
          </p:cNvPr>
          <p:cNvSpPr txBox="1"/>
          <p:nvPr/>
        </p:nvSpPr>
        <p:spPr>
          <a:xfrm>
            <a:off x="199064" y="2279993"/>
            <a:ext cx="322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Studentische Hilfskraft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Koordinator/Koordinatorin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17285565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12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2B8DA8C-FCC5-40CA-83FC-E72FBF25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kern="0" dirty="0"/>
              <a:t>Im Einzelnen </a:t>
            </a:r>
            <a:br>
              <a:rPr lang="de-DE" altLang="de-DE" kern="0" dirty="0"/>
            </a:br>
            <a:r>
              <a:rPr lang="de-DE" altLang="de-DE" kern="0" dirty="0"/>
              <a:t>- das Prüfungsamt -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A5B1409-D75B-4B61-A1C2-8706D8D1A3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FFCF618-080D-441B-9FE9-3947E96CD171}"/>
              </a:ext>
            </a:extLst>
          </p:cNvPr>
          <p:cNvSpPr txBox="1"/>
          <p:nvPr/>
        </p:nvSpPr>
        <p:spPr>
          <a:xfrm>
            <a:off x="251520" y="261343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Bearbeiterin/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Bearbeiter im Prüfungsamt</a:t>
            </a: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C1746-6073-4297-B1D6-9ED1B7F38B7F}"/>
              </a:ext>
            </a:extLst>
          </p:cNvPr>
          <p:cNvSpPr txBox="1"/>
          <p:nvPr/>
        </p:nvSpPr>
        <p:spPr>
          <a:xfrm>
            <a:off x="251520" y="1869823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3DC8C47-99BE-4D94-AFC0-27B6248C7FBE}"/>
              </a:ext>
            </a:extLst>
          </p:cNvPr>
          <p:cNvSpPr txBox="1"/>
          <p:nvPr/>
        </p:nvSpPr>
        <p:spPr>
          <a:xfrm>
            <a:off x="4165067" y="1869823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537E7A1-2208-496A-9C87-15094716669D}"/>
              </a:ext>
            </a:extLst>
          </p:cNvPr>
          <p:cNvSpPr txBox="1"/>
          <p:nvPr/>
        </p:nvSpPr>
        <p:spPr>
          <a:xfrm>
            <a:off x="2640013" y="2541423"/>
            <a:ext cx="6026459" cy="34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überprüft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Einhaltung des Learning Agreement (LAG) und ggf. der vereinbarten Ersatzleistungen und gleicht diese mit dem Transcript auf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(ToR) der ausländischen Hochschule ab. Die umgerechneten Noten werden dem Prüfungsamt vom Beauftragten Studium übermittelt.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klärt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Abweichung(en) LAG/ToR mit Ihnen und dem Prüfungsausschuss.</a:t>
            </a:r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erfasst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zum Schluss den Auslandsaufenthalt und die erbrachten Leistungen im CMS.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anerkannten Prüfungsleistungen werden später im Zeugnis ausgewiesen.</a:t>
            </a:r>
          </a:p>
        </p:txBody>
      </p:sp>
    </p:spTree>
    <p:extLst>
      <p:ext uri="{BB962C8B-B14F-4D97-AF65-F5344CB8AC3E}">
        <p14:creationId xmlns:p14="http://schemas.microsoft.com/office/powerpoint/2010/main" val="101256101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13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78C74E9-0EC6-46D8-93D7-287604FA5DB6}"/>
              </a:ext>
            </a:extLst>
          </p:cNvPr>
          <p:cNvSpPr txBox="1"/>
          <p:nvPr/>
        </p:nvSpPr>
        <p:spPr>
          <a:xfrm>
            <a:off x="621543" y="1893304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B89EAAD-B119-47DD-9676-58E85BEBE010}"/>
              </a:ext>
            </a:extLst>
          </p:cNvPr>
          <p:cNvSpPr txBox="1"/>
          <p:nvPr/>
        </p:nvSpPr>
        <p:spPr>
          <a:xfrm>
            <a:off x="4535090" y="1893304"/>
            <a:ext cx="211541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EA23D5E-311D-4E8A-94C3-60F08BAC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kern="0" dirty="0"/>
              <a:t>Im Einzelnen </a:t>
            </a:r>
            <a:br>
              <a:rPr lang="de-DE" altLang="de-DE" kern="0" dirty="0"/>
            </a:br>
            <a:r>
              <a:rPr lang="de-DE" altLang="de-DE" kern="0" dirty="0"/>
              <a:t>- das Sprachenzentrum -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1BBCBCAE-FD36-4651-9CEA-F69BA190ED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6C5FAD-1162-41CE-A8F2-118E76C58EA2}"/>
              </a:ext>
            </a:extLst>
          </p:cNvPr>
          <p:cNvSpPr txBox="1"/>
          <p:nvPr/>
        </p:nvSpPr>
        <p:spPr>
          <a:xfrm>
            <a:off x="611977" y="2703141"/>
            <a:ext cx="3094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+mn-lt"/>
              </a:rPr>
              <a:t>Geschäftszimmer Sprachenzentrum, Frau Henning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86817E-0DF8-4A4C-9704-186CCA3F076E}"/>
              </a:ext>
            </a:extLst>
          </p:cNvPr>
          <p:cNvSpPr txBox="1"/>
          <p:nvPr/>
        </p:nvSpPr>
        <p:spPr>
          <a:xfrm>
            <a:off x="4572000" y="256127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+mn-lt"/>
              </a:rPr>
              <a:t>Ausstellung eines Nachweises über Sprachkenntnisse, z.B. DAAD-Zertifikat, Bescheinigung, etc.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80DD465-B8D4-455B-AA02-F19941265DD4}"/>
              </a:ext>
            </a:extLst>
          </p:cNvPr>
          <p:cNvSpPr txBox="1"/>
          <p:nvPr/>
        </p:nvSpPr>
        <p:spPr>
          <a:xfrm>
            <a:off x="4572000" y="474623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  <a:latin typeface="+mn-lt"/>
              </a:rPr>
              <a:t>Teilnahme an Auswahlkommissionen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B7282F-C0CA-4BF2-801E-9BEB7D4E8380}"/>
              </a:ext>
            </a:extLst>
          </p:cNvPr>
          <p:cNvSpPr txBox="1"/>
          <p:nvPr/>
        </p:nvSpPr>
        <p:spPr>
          <a:xfrm>
            <a:off x="650458" y="474015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+mn-lt"/>
              </a:rPr>
              <a:t>Lehrkräfte des Sprachenzentrums</a:t>
            </a:r>
          </a:p>
        </p:txBody>
      </p:sp>
    </p:spTree>
    <p:extLst>
      <p:ext uri="{BB962C8B-B14F-4D97-AF65-F5344CB8AC3E}">
        <p14:creationId xmlns:p14="http://schemas.microsoft.com/office/powerpoint/2010/main" val="306429613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Foliennummernplatzhalter 5">
            <a:extLst>
              <a:ext uri="{FF2B5EF4-FFF2-40B4-BE49-F238E27FC236}">
                <a16:creationId xmlns:a16="http://schemas.microsoft.com/office/drawing/2014/main" id="{87CDA5E2-8A41-4685-A6B1-BB6ABED5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E249558B-6D6E-4A7D-AC6A-DF796F6484AE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14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A9E62F1E-7789-405D-B3E5-86570057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5276850"/>
            <a:ext cx="6350" cy="11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A479C469-F145-42D2-A264-ADB0D343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5276850"/>
            <a:ext cx="6350" cy="11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4824" name="Rectangle 13">
            <a:extLst>
              <a:ext uri="{FF2B5EF4-FFF2-40B4-BE49-F238E27FC236}">
                <a16:creationId xmlns:a16="http://schemas.microsoft.com/office/drawing/2014/main" id="{6A795566-1855-49AF-B5E5-462E5F974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305" y="173056"/>
            <a:ext cx="7770813" cy="1141413"/>
          </a:xfrm>
        </p:spPr>
        <p:txBody>
          <a:bodyPr/>
          <a:lstStyle/>
          <a:p>
            <a:pPr eaLnBrk="1" hangingPunct="1"/>
            <a:r>
              <a:rPr lang="de-DE" altLang="de-DE" dirty="0"/>
              <a:t>Das Learning Agreement – das zentrale Dokument</a:t>
            </a:r>
          </a:p>
        </p:txBody>
      </p:sp>
      <p:sp>
        <p:nvSpPr>
          <p:cNvPr id="34825" name="Rectangle 1180">
            <a:extLst>
              <a:ext uri="{FF2B5EF4-FFF2-40B4-BE49-F238E27FC236}">
                <a16:creationId xmlns:a16="http://schemas.microsoft.com/office/drawing/2014/main" id="{15F278CA-A1EE-4902-9DE1-BB30A4F5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88" y="19812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4826" name="Rectangle 1182">
            <a:extLst>
              <a:ext uri="{FF2B5EF4-FFF2-40B4-BE49-F238E27FC236}">
                <a16:creationId xmlns:a16="http://schemas.microsoft.com/office/drawing/2014/main" id="{85053A7A-0A51-466A-8368-ED2C9C28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88" y="1981200"/>
            <a:ext cx="9144001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4827" name="Rectangle 1847">
            <a:extLst>
              <a:ext uri="{FF2B5EF4-FFF2-40B4-BE49-F238E27FC236}">
                <a16:creationId xmlns:a16="http://schemas.microsoft.com/office/drawing/2014/main" id="{BC9A8604-333A-4152-A8E1-45C6783B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4828" name="Rectangle 1848">
            <a:extLst>
              <a:ext uri="{FF2B5EF4-FFF2-40B4-BE49-F238E27FC236}">
                <a16:creationId xmlns:a16="http://schemas.microsoft.com/office/drawing/2014/main" id="{6C914942-3900-49FB-B3C6-121E9E19F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175"/>
            <a:ext cx="235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717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de-DE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ECTS L</a:t>
            </a:r>
            <a:r>
              <a:rPr lang="en-GB" altLang="de-DE" sz="8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EARNING</a:t>
            </a:r>
            <a:r>
              <a:rPr lang="en-GB" altLang="de-DE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de-DE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altLang="de-DE" sz="8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GREEMENT</a:t>
            </a:r>
            <a:endParaRPr lang="de-DE" altLang="de-DE" sz="9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Tx/>
              <a:buSzTx/>
              <a:buFontTx/>
              <a:buNone/>
            </a:pPr>
            <a:r>
              <a:rPr lang="en-GB" altLang="de-DE" sz="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Academic Year:	</a:t>
            </a:r>
            <a:endParaRPr lang="en-GB" altLang="de-DE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Rectangle 1849">
            <a:extLst>
              <a:ext uri="{FF2B5EF4-FFF2-40B4-BE49-F238E27FC236}">
                <a16:creationId xmlns:a16="http://schemas.microsoft.com/office/drawing/2014/main" id="{6259B5DB-45E7-467D-A554-795899A2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175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4922" name="Rectangle 2427">
            <a:extLst>
              <a:ext uri="{FF2B5EF4-FFF2-40B4-BE49-F238E27FC236}">
                <a16:creationId xmlns:a16="http://schemas.microsoft.com/office/drawing/2014/main" id="{35E6DD47-E137-4605-B743-F536BC36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0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8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8BCEADA-1E25-418D-9D85-80B50B20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DB4BDBC-A1DF-4F7F-88F2-7BD8A3928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48320"/>
              </p:ext>
            </p:extLst>
          </p:nvPr>
        </p:nvGraphicFramePr>
        <p:xfrm>
          <a:off x="1236606" y="1282448"/>
          <a:ext cx="6716594" cy="474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19607" imgH="5666864" progId="AcroExch.Document.DC">
                  <p:embed/>
                </p:oleObj>
              </mc:Choice>
              <mc:Fallback>
                <p:oleObj name="Acrobat Document" r:id="rId3" imgW="8019607" imgH="56668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6606" y="1282448"/>
                        <a:ext cx="6716594" cy="474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12166F6-7B24-4A08-81A2-6A43D8993E3C}"/>
              </a:ext>
            </a:extLst>
          </p:cNvPr>
          <p:cNvSpPr/>
          <p:nvPr/>
        </p:nvSpPr>
        <p:spPr bwMode="auto">
          <a:xfrm rot="10800000">
            <a:off x="7723189" y="3175666"/>
            <a:ext cx="1343570" cy="3599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EFE75B-CD75-4F13-AB30-05D1502F580C}"/>
              </a:ext>
            </a:extLst>
          </p:cNvPr>
          <p:cNvSpPr txBox="1"/>
          <p:nvPr/>
        </p:nvSpPr>
        <p:spPr>
          <a:xfrm>
            <a:off x="7867724" y="3217128"/>
            <a:ext cx="12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n-lt"/>
              </a:rPr>
              <a:t>Unterschrift 1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4BE42701-8CC9-4146-8199-4DBD1B3342AB}"/>
              </a:ext>
            </a:extLst>
          </p:cNvPr>
          <p:cNvSpPr/>
          <p:nvPr/>
        </p:nvSpPr>
        <p:spPr bwMode="auto">
          <a:xfrm rot="10800000">
            <a:off x="7713290" y="3943920"/>
            <a:ext cx="1343570" cy="3599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01B333-DA95-43D0-BC56-EC3A879176B4}"/>
              </a:ext>
            </a:extLst>
          </p:cNvPr>
          <p:cNvSpPr txBox="1"/>
          <p:nvPr/>
        </p:nvSpPr>
        <p:spPr>
          <a:xfrm>
            <a:off x="7857825" y="3985382"/>
            <a:ext cx="12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n-lt"/>
              </a:rPr>
              <a:t>Unterschrift 2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9B4F8CF1-1F27-449D-8619-40D93019F807}"/>
              </a:ext>
            </a:extLst>
          </p:cNvPr>
          <p:cNvSpPr/>
          <p:nvPr/>
        </p:nvSpPr>
        <p:spPr bwMode="auto">
          <a:xfrm rot="10800000">
            <a:off x="7723189" y="4383660"/>
            <a:ext cx="1343570" cy="3599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638B67-E8BB-4E7D-96D2-88CD3D5D4C2B}"/>
              </a:ext>
            </a:extLst>
          </p:cNvPr>
          <p:cNvSpPr txBox="1"/>
          <p:nvPr/>
        </p:nvSpPr>
        <p:spPr>
          <a:xfrm>
            <a:off x="7867724" y="4425122"/>
            <a:ext cx="12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n-lt"/>
              </a:rPr>
              <a:t>Unterschrift 3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22B230B7-5B55-4171-9B07-4AA6392CD6B2}"/>
              </a:ext>
            </a:extLst>
          </p:cNvPr>
          <p:cNvSpPr/>
          <p:nvPr/>
        </p:nvSpPr>
        <p:spPr bwMode="auto">
          <a:xfrm>
            <a:off x="112584" y="4599484"/>
            <a:ext cx="1343570" cy="3599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1F0628-B18D-4A06-BBAC-C32F816D7F6A}"/>
              </a:ext>
            </a:extLst>
          </p:cNvPr>
          <p:cNvSpPr txBox="1"/>
          <p:nvPr/>
        </p:nvSpPr>
        <p:spPr>
          <a:xfrm>
            <a:off x="257119" y="4640946"/>
            <a:ext cx="12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n-lt"/>
              </a:rPr>
              <a:t>Unterschrift 4</a:t>
            </a:r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3C634039-5C4A-460F-9DE3-48E3F30F74DB}"/>
              </a:ext>
            </a:extLst>
          </p:cNvPr>
          <p:cNvSpPr/>
          <p:nvPr/>
        </p:nvSpPr>
        <p:spPr bwMode="auto">
          <a:xfrm>
            <a:off x="138394" y="5163216"/>
            <a:ext cx="1343570" cy="3599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BE4E3E-9CC2-4D54-9142-C3B8F6A84834}"/>
              </a:ext>
            </a:extLst>
          </p:cNvPr>
          <p:cNvSpPr txBox="1"/>
          <p:nvPr/>
        </p:nvSpPr>
        <p:spPr>
          <a:xfrm>
            <a:off x="282929" y="5204678"/>
            <a:ext cx="127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n-lt"/>
              </a:rPr>
              <a:t>Unterschrift 5</a:t>
            </a:r>
          </a:p>
        </p:txBody>
      </p:sp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486DC76C-812D-4C59-A6D9-1348D30EFC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>
            <a:extLst>
              <a:ext uri="{FF2B5EF4-FFF2-40B4-BE49-F238E27FC236}">
                <a16:creationId xmlns:a16="http://schemas.microsoft.com/office/drawing/2014/main" id="{73AE60D9-21E7-4372-978A-22D70FF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87D8829-A840-44CD-8C5B-44B898BDC979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15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2F1A228-37B0-4105-BC19-1145337AC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1599" y="192164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Wo finden Sie Informationen?</a:t>
            </a:r>
            <a:endParaRPr lang="de-DE" altLang="de-DE" sz="1800" dirty="0"/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5AD098A0-169C-4DF0-B0A0-B4245B24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feld 8">
            <a:extLst>
              <a:ext uri="{FF2B5EF4-FFF2-40B4-BE49-F238E27FC236}">
                <a16:creationId xmlns:a16="http://schemas.microsoft.com/office/drawing/2014/main" id="{AA81A903-B1A7-44DF-BE06-C666799D5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5301208"/>
            <a:ext cx="435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70C0"/>
                </a:solidFill>
                <a:latin typeface="Arial" panose="020B0604020202020204" pitchFamily="34" charset="0"/>
              </a:rPr>
              <a:t>https://www.hsu-hh.de/auslandsstud/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597D60-F5C5-4D2B-A298-FD320E3D9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6" y="1383655"/>
            <a:ext cx="6609317" cy="3917553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194883E-07A9-4BD9-80D2-CF6A978F57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82112298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16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EA23D5E-311D-4E8A-94C3-60F08BAC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" y="644525"/>
            <a:ext cx="62215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C50042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kern="0" dirty="0"/>
              <a:t>Bestehen anschließend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kern="0" dirty="0"/>
              <a:t>Fragen zu Auslandsaufenthalten!?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31310C-3D03-45CD-BE16-5142A8B994AE}"/>
              </a:ext>
            </a:extLst>
          </p:cNvPr>
          <p:cNvSpPr txBox="1"/>
          <p:nvPr/>
        </p:nvSpPr>
        <p:spPr>
          <a:xfrm>
            <a:off x="956425" y="2003355"/>
            <a:ext cx="76208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chemeClr val="tx1"/>
                </a:solidFill>
                <a:latin typeface="+mn-lt"/>
              </a:rPr>
              <a:t>Initiierung Erfahrungsaustausch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: Frau Bensberg (ab sofort)</a:t>
            </a:r>
          </a:p>
          <a:p>
            <a:pPr marL="1028700"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Anfragen via Mail: aleksandra.bensberg@hsu-hh.de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chemeClr val="tx1"/>
                </a:solidFill>
                <a:latin typeface="+mn-lt"/>
              </a:rPr>
              <a:t>Sprechzeit nach Vereinbarung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(ab Dezember): </a:t>
            </a:r>
          </a:p>
          <a:p>
            <a:pPr marL="1028700"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Di.   09:00 – 11:00</a:t>
            </a:r>
          </a:p>
          <a:p>
            <a:pPr marL="1028700"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Mi.  13:00 – 15:00</a:t>
            </a:r>
          </a:p>
          <a:p>
            <a:pPr marL="1028700" lvl="1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Do.  07:00 – 09:00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Termine über ILIAS buchbar:</a:t>
            </a:r>
          </a:p>
          <a:p>
            <a:pPr lvl="1" indent="0"/>
            <a:r>
              <a:rPr lang="de-DE" sz="1600" dirty="0">
                <a:solidFill>
                  <a:schemeClr val="tx1"/>
                </a:solidFill>
                <a:latin typeface="+mn-lt"/>
              </a:rPr>
              <a:t>Pfad: Campus – Präsidialbereich</a:t>
            </a:r>
            <a:r>
              <a:rPr lang="de-DE" sz="1600" dirty="0">
                <a:solidFill>
                  <a:schemeClr val="tx1"/>
                </a:solidFill>
              </a:rPr>
              <a:t> – 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Akademisches Auslandsamt LINK: </a:t>
            </a:r>
            <a:r>
              <a:rPr lang="de-DE" sz="1600" i="1" dirty="0">
                <a:solidFill>
                  <a:schemeClr val="tx1"/>
                </a:solidFill>
                <a:latin typeface="+mn-lt"/>
              </a:rPr>
              <a:t>https://ilias.hsu-hh.de/ilias.php?ref_id=288849&amp;cmd=render&amp;cmdClass=ilrepositorygui&amp;cmdNode=zm&amp;baseClass=ilrepositorygui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chemeClr val="tx1"/>
                </a:solidFill>
                <a:latin typeface="+mn-lt"/>
              </a:rPr>
              <a:t>Keine Zeit!?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Dann schreiben Sie uns eine Mail an:</a:t>
            </a:r>
          </a:p>
          <a:p>
            <a:pPr marL="1085850" lvl="1" indent="-342900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UniBwHamburgInternationalOffice@bundeswehr.org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0E2EAFAB-3979-4F7F-AC80-1F4FC29175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360805316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>
            <a:extLst>
              <a:ext uri="{FF2B5EF4-FFF2-40B4-BE49-F238E27FC236}">
                <a16:creationId xmlns:a16="http://schemas.microsoft.com/office/drawing/2014/main" id="{73AE60D9-21E7-4372-978A-22D70FF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87D8829-A840-44CD-8C5B-44B898BDC979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17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5AD098A0-169C-4DF0-B0A0-B4245B24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9597D60-F5C5-4D2B-A298-FD320E3D95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8" b="1845"/>
          <a:stretch/>
        </p:blipFill>
        <p:spPr>
          <a:xfrm>
            <a:off x="765489" y="2060848"/>
            <a:ext cx="6609317" cy="3917553"/>
          </a:xfrm>
          <a:prstGeom prst="rect">
            <a:avLst/>
          </a:prstGeom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C2F1A228-37B0-4105-BC19-1145337AC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489" y="1930496"/>
            <a:ext cx="7772400" cy="1143000"/>
          </a:xfrm>
          <a:solidFill>
            <a:srgbClr val="DB254C"/>
          </a:solidFill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2800" dirty="0">
                <a:solidFill>
                  <a:schemeClr val="bg1"/>
                </a:solidFill>
              </a:rPr>
              <a:t>Anhang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>
                <a:solidFill>
                  <a:schemeClr val="bg1"/>
                </a:solidFill>
              </a:rPr>
              <a:t>Übersicht weitere Partnerinstitute und </a:t>
            </a:r>
            <a:r>
              <a:rPr lang="de-DE" altLang="de-DE" sz="1800" dirty="0" err="1">
                <a:solidFill>
                  <a:schemeClr val="bg1"/>
                </a:solidFill>
              </a:rPr>
              <a:t>Universtitäten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0CBFAA4-7720-4615-A8F7-F4A3EE4C1E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18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C751DEEB-68DB-40C3-AF5B-29A88C3813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pic>
        <p:nvPicPr>
          <p:cNvPr id="4" name="Grafik 3" descr="Ein Bild, das Text, Karte, Kugel, Planet enthält.&#10;&#10;Automatisch generierte Beschreibung">
            <a:extLst>
              <a:ext uri="{FF2B5EF4-FFF2-40B4-BE49-F238E27FC236}">
                <a16:creationId xmlns:a16="http://schemas.microsoft.com/office/drawing/2014/main" id="{0297B423-895A-1B4B-5372-600DAE2E1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0" y="332656"/>
            <a:ext cx="7722153" cy="57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20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19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pic>
        <p:nvPicPr>
          <p:cNvPr id="3" name="Grafik 2" descr="Ein Bild, das Text, Kugel, Planet, Kreis enthält.&#10;&#10;Automatisch generierte Beschreibung">
            <a:extLst>
              <a:ext uri="{FF2B5EF4-FFF2-40B4-BE49-F238E27FC236}">
                <a16:creationId xmlns:a16="http://schemas.microsoft.com/office/drawing/2014/main" id="{2AD52F23-97BC-092F-3BE9-565051BAA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776864" cy="5701787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781CEB0-3B4C-4687-9BAB-CB496349D7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40984501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liennummernplatzhalter 5">
            <a:extLst>
              <a:ext uri="{FF2B5EF4-FFF2-40B4-BE49-F238E27FC236}">
                <a16:creationId xmlns:a16="http://schemas.microsoft.com/office/drawing/2014/main" id="{3C35FB86-9DE0-4424-B25A-C9EC37D2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10F432F-0024-4D04-B413-406AAAEF9F0C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0C49D37C-FB51-437F-921E-9DA4281A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6" y="332656"/>
            <a:ext cx="5715000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2">
            <a:extLst>
              <a:ext uri="{FF2B5EF4-FFF2-40B4-BE49-F238E27FC236}">
                <a16:creationId xmlns:a16="http://schemas.microsoft.com/office/drawing/2014/main" id="{902766CF-D8B4-41E7-8DE9-6ED1FCE5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861048"/>
            <a:ext cx="5486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857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de-DE" altLang="de-DE" sz="1800" dirty="0">
                <a:solidFill>
                  <a:srgbClr val="FFFFFF"/>
                </a:solidFill>
                <a:latin typeface="Arial" panose="020B0604020202020204" pitchFamily="34" charset="0"/>
              </a:rPr>
              <a:t>42  Auslandsstudienprogramme:</a:t>
            </a:r>
          </a:p>
          <a:p>
            <a:pPr eaLnBrk="1" hangingPunct="1">
              <a:spcBef>
                <a:spcPts val="450"/>
              </a:spcBef>
              <a:buClr>
                <a:srgbClr val="CA003B"/>
              </a:buClr>
              <a:buFont typeface="Wingdings" panose="05000000000000000000" pitchFamily="2" charset="2"/>
              <a:buChar char=""/>
            </a:pPr>
            <a:r>
              <a:rPr lang="de-DE" altLang="de-DE" sz="1800" dirty="0">
                <a:solidFill>
                  <a:srgbClr val="FFFFFF"/>
                </a:solidFill>
                <a:latin typeface="Arial" panose="020B0604020202020204" pitchFamily="34" charset="0"/>
              </a:rPr>
              <a:t>Asien/Australien	4</a:t>
            </a:r>
          </a:p>
          <a:p>
            <a:pPr eaLnBrk="1" hangingPunct="1">
              <a:spcBef>
                <a:spcPts val="450"/>
              </a:spcBef>
              <a:buClr>
                <a:srgbClr val="CA003B"/>
              </a:buClr>
              <a:buFont typeface="Wingdings" panose="05000000000000000000" pitchFamily="2" charset="2"/>
              <a:buChar char=""/>
            </a:pPr>
            <a:r>
              <a:rPr lang="de-DE" altLang="de-DE" sz="1800" dirty="0">
                <a:solidFill>
                  <a:srgbClr val="FFFFFF"/>
                </a:solidFill>
                <a:latin typeface="Arial" panose="020B0604020202020204" pitchFamily="34" charset="0"/>
              </a:rPr>
              <a:t>Nordamerika	9</a:t>
            </a:r>
          </a:p>
          <a:p>
            <a:pPr eaLnBrk="1" hangingPunct="1">
              <a:spcBef>
                <a:spcPts val="450"/>
              </a:spcBef>
              <a:buClr>
                <a:srgbClr val="CA003B"/>
              </a:buClr>
              <a:buFont typeface="Wingdings" panose="05000000000000000000" pitchFamily="2" charset="2"/>
              <a:buChar char=""/>
            </a:pPr>
            <a:r>
              <a:rPr lang="de-DE" altLang="de-DE" sz="1800" dirty="0">
                <a:solidFill>
                  <a:srgbClr val="FFFFFF"/>
                </a:solidFill>
                <a:latin typeface="Arial" panose="020B0604020202020204" pitchFamily="34" charset="0"/>
              </a:rPr>
              <a:t>Europa		26</a:t>
            </a:r>
          </a:p>
          <a:p>
            <a:pPr eaLnBrk="1" hangingPunct="1">
              <a:spcBef>
                <a:spcPts val="450"/>
              </a:spcBef>
              <a:buClr>
                <a:srgbClr val="CA003B"/>
              </a:buClr>
              <a:buFont typeface="Wingdings" panose="05000000000000000000" pitchFamily="2" charset="2"/>
              <a:buChar char=""/>
            </a:pPr>
            <a:r>
              <a:rPr lang="de-DE" altLang="de-DE" sz="1800" dirty="0">
                <a:solidFill>
                  <a:srgbClr val="FFFFFF"/>
                </a:solidFill>
                <a:latin typeface="Arial" panose="020B0604020202020204" pitchFamily="34" charset="0"/>
              </a:rPr>
              <a:t>Afrika		3</a:t>
            </a:r>
          </a:p>
          <a:p>
            <a:pPr eaLnBrk="1" hangingPunct="1">
              <a:spcBef>
                <a:spcPts val="450"/>
              </a:spcBef>
              <a:buClr>
                <a:srgbClr val="CA003B"/>
              </a:buClr>
              <a:buFont typeface="Wingdings" panose="05000000000000000000" pitchFamily="2" charset="2"/>
              <a:buNone/>
            </a:pPr>
            <a:endParaRPr lang="de-DE" altLang="de-DE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rgbClr val="CA003B"/>
              </a:buClr>
              <a:buFont typeface="Wingdings" panose="05000000000000000000" pitchFamily="2" charset="2"/>
              <a:buNone/>
            </a:pPr>
            <a:endParaRPr lang="de-DE" altLang="de-DE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856122F3-F801-4E78-918F-E72E151541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609600"/>
            <a:ext cx="7618412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Infoveranstaltung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902A5D6-56FB-4735-9578-555BC41D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D6C119BC-32CA-4F8D-845B-237DDE660B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20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C7EC4E7-F6B4-4656-9751-7A7216A61A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pic>
        <p:nvPicPr>
          <p:cNvPr id="7" name="Grafik 6" descr="Ein Bild, das Text, Karte, Screenshot enthält.&#10;&#10;Automatisch generierte Beschreibung">
            <a:extLst>
              <a:ext uri="{FF2B5EF4-FFF2-40B4-BE49-F238E27FC236}">
                <a16:creationId xmlns:a16="http://schemas.microsoft.com/office/drawing/2014/main" id="{0A3B50DE-1932-488D-211C-59C809A7F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32848" cy="56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6749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21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pic>
        <p:nvPicPr>
          <p:cNvPr id="3" name="Grafik 2" descr="Ein Bild, das Text, Kugel, Planet, Karte enthält.&#10;&#10;Automatisch generierte Beschreibung">
            <a:extLst>
              <a:ext uri="{FF2B5EF4-FFF2-40B4-BE49-F238E27FC236}">
                <a16:creationId xmlns:a16="http://schemas.microsoft.com/office/drawing/2014/main" id="{CD6E6473-F80E-CBC5-6BC6-941CAEAC8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679829" cy="5575259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FF18F45A-D2F1-4A7A-92B0-D210B22AC8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4975161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22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pic>
        <p:nvPicPr>
          <p:cNvPr id="3" name="Grafik 2" descr="Ein Bild, das Text, Karte, Screenshot, Planet enthält.&#10;&#10;Automatisch generierte Beschreibung">
            <a:extLst>
              <a:ext uri="{FF2B5EF4-FFF2-40B4-BE49-F238E27FC236}">
                <a16:creationId xmlns:a16="http://schemas.microsoft.com/office/drawing/2014/main" id="{959B1601-1717-2C51-63FD-6CBB8D02F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26909"/>
            <a:ext cx="7848873" cy="5787839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61B55C0-22D5-475C-99CC-C624448043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393720640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23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1F3BB05-134B-47AC-A436-384091FC43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pic>
        <p:nvPicPr>
          <p:cNvPr id="4" name="Grafik 3" descr="Ein Bild, das Text, Karte, Kugel, Screenshot enthält.&#10;&#10;Automatisch generierte Beschreibung">
            <a:extLst>
              <a:ext uri="{FF2B5EF4-FFF2-40B4-BE49-F238E27FC236}">
                <a16:creationId xmlns:a16="http://schemas.microsoft.com/office/drawing/2014/main" id="{31D2EDF6-C984-D493-4633-24A5ECEA8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776864" cy="5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604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24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09D6C2A9-EB13-408F-93CD-0442235E5A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pic>
        <p:nvPicPr>
          <p:cNvPr id="4" name="Grafik 3" descr="Ein Bild, das Text, Karte, Screenshot, Essen enthält.&#10;&#10;Automatisch generierte Beschreibung">
            <a:extLst>
              <a:ext uri="{FF2B5EF4-FFF2-40B4-BE49-F238E27FC236}">
                <a16:creationId xmlns:a16="http://schemas.microsoft.com/office/drawing/2014/main" id="{7F9ECB08-6442-47E6-BC0E-AFCDDC29F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9" y="332656"/>
            <a:ext cx="8327901" cy="57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944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25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2EAD2CD8-F415-4028-9F9B-B1CE4DF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09D6C2A9-EB13-408F-93CD-0442235E5A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pic>
        <p:nvPicPr>
          <p:cNvPr id="29" name="Grafik 28" descr="Ein Bild, das Text, Karte, Screenshot, Kugel enthält.&#10;&#10;Automatisch generierte Beschreibung">
            <a:extLst>
              <a:ext uri="{FF2B5EF4-FFF2-40B4-BE49-F238E27FC236}">
                <a16:creationId xmlns:a16="http://schemas.microsoft.com/office/drawing/2014/main" id="{FCF3594E-E115-C474-7488-A80CD57F5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2" y="349737"/>
            <a:ext cx="8477775" cy="54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136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0912EB15-F8BF-4919-831C-CA405A6C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6388" name="Foliennummernplatzhalter 5">
            <a:extLst>
              <a:ext uri="{FF2B5EF4-FFF2-40B4-BE49-F238E27FC236}">
                <a16:creationId xmlns:a16="http://schemas.microsoft.com/office/drawing/2014/main" id="{CC69A7E3-96AD-4A24-8787-34D4C376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0B160F3-22F3-435C-8232-8E1320ED233E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3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302DFFFF-E25A-406D-BAC4-6476665D1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8895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Zeitfenster für einen Auslandsaufenthalt </a:t>
            </a:r>
            <a:br>
              <a:rPr lang="de-DE" altLang="de-DE" dirty="0"/>
            </a:br>
            <a:r>
              <a:rPr lang="de-DE" altLang="de-DE" dirty="0"/>
              <a:t>(Regelfall)</a:t>
            </a:r>
          </a:p>
        </p:txBody>
      </p:sp>
      <p:sp>
        <p:nvSpPr>
          <p:cNvPr id="16395" name="AutoShape 7">
            <a:extLst>
              <a:ext uri="{FF2B5EF4-FFF2-40B4-BE49-F238E27FC236}">
                <a16:creationId xmlns:a16="http://schemas.microsoft.com/office/drawing/2014/main" id="{54107B9D-CD30-4E2F-B3FD-4F81156A9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636912"/>
            <a:ext cx="5616624" cy="609600"/>
          </a:xfrm>
          <a:prstGeom prst="homePlate">
            <a:avLst>
              <a:gd name="adj" fmla="val 62500"/>
            </a:avLst>
          </a:prstGeom>
          <a:solidFill>
            <a:srgbClr val="CA003B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4. </a:t>
            </a:r>
            <a:r>
              <a:rPr lang="de-DE" altLang="de-DE" sz="2000" b="1" dirty="0" err="1">
                <a:solidFill>
                  <a:srgbClr val="FFFFFF"/>
                </a:solidFill>
                <a:latin typeface="Frutiger 55 Roman" charset="0"/>
              </a:rPr>
              <a:t>Tr</a:t>
            </a:r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. Zur Vorbereitung</a:t>
            </a:r>
          </a:p>
        </p:txBody>
      </p:sp>
      <p:sp>
        <p:nvSpPr>
          <p:cNvPr id="16399" name="AutoShape 11">
            <a:extLst>
              <a:ext uri="{FF2B5EF4-FFF2-40B4-BE49-F238E27FC236}">
                <a16:creationId xmlns:a16="http://schemas.microsoft.com/office/drawing/2014/main" id="{83B2A25C-DCBB-4AA6-A7F4-989A9E67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3398912"/>
            <a:ext cx="5616624" cy="609600"/>
          </a:xfrm>
          <a:prstGeom prst="homePlate">
            <a:avLst>
              <a:gd name="adj" fmla="val 62500"/>
            </a:avLst>
          </a:prstGeom>
          <a:gradFill rotWithShape="0">
            <a:gsLst>
              <a:gs pos="0">
                <a:srgbClr val="3333CC"/>
              </a:gs>
              <a:gs pos="100000">
                <a:srgbClr val="339933"/>
              </a:gs>
            </a:gsLst>
            <a:lin ang="5400000" scaled="1"/>
          </a:gra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7. </a:t>
            </a:r>
            <a:r>
              <a:rPr lang="de-DE" altLang="de-DE" sz="2000" b="1" dirty="0" err="1">
                <a:solidFill>
                  <a:srgbClr val="FFFFFF"/>
                </a:solidFill>
                <a:latin typeface="Frutiger 55 Roman" charset="0"/>
              </a:rPr>
              <a:t>Tr</a:t>
            </a:r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. B.A. / B.Sc.</a:t>
            </a:r>
          </a:p>
        </p:txBody>
      </p:sp>
      <p:sp>
        <p:nvSpPr>
          <p:cNvPr id="16403" name="AutoShape 15">
            <a:extLst>
              <a:ext uri="{FF2B5EF4-FFF2-40B4-BE49-F238E27FC236}">
                <a16:creationId xmlns:a16="http://schemas.microsoft.com/office/drawing/2014/main" id="{C8E0F0E4-F6B3-4FDA-8874-2B1285D0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4237112"/>
            <a:ext cx="5616624" cy="609600"/>
          </a:xfrm>
          <a:prstGeom prst="homePlate">
            <a:avLst>
              <a:gd name="adj" fmla="val 62500"/>
            </a:avLst>
          </a:prstGeom>
          <a:solidFill>
            <a:srgbClr val="008000"/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10. </a:t>
            </a:r>
            <a:r>
              <a:rPr lang="de-DE" altLang="de-DE" sz="2000" b="1" dirty="0" err="1">
                <a:solidFill>
                  <a:srgbClr val="FFFFFF"/>
                </a:solidFill>
                <a:latin typeface="Frutiger 55 Roman" charset="0"/>
              </a:rPr>
              <a:t>Tr</a:t>
            </a:r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. M.A. / M. Sc. (12. </a:t>
            </a:r>
            <a:r>
              <a:rPr lang="de-DE" altLang="de-DE" sz="2000" b="1" dirty="0" err="1">
                <a:solidFill>
                  <a:srgbClr val="FFFFFF"/>
                </a:solidFill>
                <a:latin typeface="Frutiger 55 Roman" charset="0"/>
              </a:rPr>
              <a:t>Tr</a:t>
            </a:r>
            <a:r>
              <a:rPr lang="de-DE" altLang="de-DE" sz="2000" b="1" dirty="0">
                <a:solidFill>
                  <a:srgbClr val="FFFFFF"/>
                </a:solidFill>
                <a:latin typeface="Frutiger 55 Roman" charset="0"/>
              </a:rPr>
              <a:t>.)</a:t>
            </a:r>
          </a:p>
        </p:txBody>
      </p:sp>
      <p:pic>
        <p:nvPicPr>
          <p:cNvPr id="16407" name="Picture 19">
            <a:extLst>
              <a:ext uri="{FF2B5EF4-FFF2-40B4-BE49-F238E27FC236}">
                <a16:creationId xmlns:a16="http://schemas.microsoft.com/office/drawing/2014/main" id="{6AEF3031-F17A-4430-9CF6-D5415B50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52400"/>
            <a:ext cx="1871662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F187407C-104C-4617-953C-8A52D6E8A3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>
            <a:extLst>
              <a:ext uri="{FF2B5EF4-FFF2-40B4-BE49-F238E27FC236}">
                <a16:creationId xmlns:a16="http://schemas.microsoft.com/office/drawing/2014/main" id="{E30731B6-7E9D-4621-9B5E-142C30AD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Foliennummernplatzhalter 5">
            <a:extLst>
              <a:ext uri="{FF2B5EF4-FFF2-40B4-BE49-F238E27FC236}">
                <a16:creationId xmlns:a16="http://schemas.microsoft.com/office/drawing/2014/main" id="{9897AB41-FFDD-4AFC-9D5E-39424648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4C233DD-199F-4189-B220-91BECE2E87B9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4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7FA2C1C3-1569-43C4-87EE-539979FAB2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Voraussetzungen – gibt es welche?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4515FC-8B41-45D6-ACF4-EEB4B4990A72}"/>
              </a:ext>
            </a:extLst>
          </p:cNvPr>
          <p:cNvSpPr txBox="1"/>
          <p:nvPr/>
        </p:nvSpPr>
        <p:spPr>
          <a:xfrm>
            <a:off x="4181574" y="2682166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7D2FE10-DC67-4F50-B9DD-A3A21A9E42AA}"/>
              </a:ext>
            </a:extLst>
          </p:cNvPr>
          <p:cNvSpPr/>
          <p:nvPr/>
        </p:nvSpPr>
        <p:spPr>
          <a:xfrm>
            <a:off x="5225061" y="2433768"/>
            <a:ext cx="3352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Überdurchschnittliche akademische Leistungen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6FBFF19-D1F0-4D66-83AF-FADF2D568985}"/>
              </a:ext>
            </a:extLst>
          </p:cNvPr>
          <p:cNvSpPr/>
          <p:nvPr/>
        </p:nvSpPr>
        <p:spPr>
          <a:xfrm>
            <a:off x="5226050" y="3822823"/>
            <a:ext cx="3522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Einwandfreie militärische Beurteilung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9068696-D2BF-4094-B5D6-75C1E280D8C2}"/>
              </a:ext>
            </a:extLst>
          </p:cNvPr>
          <p:cNvSpPr/>
          <p:nvPr/>
        </p:nvSpPr>
        <p:spPr>
          <a:xfrm>
            <a:off x="653061" y="38228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gute Fremdsprachenkenntnisse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B74C8C-D2F9-4488-9BC7-913E8815774D}"/>
              </a:ext>
            </a:extLst>
          </p:cNvPr>
          <p:cNvSpPr/>
          <p:nvPr/>
        </p:nvSpPr>
        <p:spPr>
          <a:xfrm>
            <a:off x="653061" y="2433768"/>
            <a:ext cx="2736647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 Eignung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0F75C6D8-311B-4007-BD2C-615BB39E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E32C8A00-93EC-4911-8D24-6EFD49EB72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EE655D-BDB3-428E-B4DD-D713D0AB9821}"/>
              </a:ext>
            </a:extLst>
          </p:cNvPr>
          <p:cNvSpPr/>
          <p:nvPr/>
        </p:nvSpPr>
        <p:spPr>
          <a:xfrm>
            <a:off x="1995637" y="5471311"/>
            <a:ext cx="5645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(Stellungnahme des zivilen Bedarfsträgers) 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475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5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3B861753-1923-420B-802E-C04085B0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527" y="306896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Welche generellen Möglichkeiten gibt es?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15F4965-8F4D-4F08-9CB9-018C64D2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pic>
        <p:nvPicPr>
          <p:cNvPr id="4" name="Grafik 3" descr="Ein Bild, das Symbol, Emblem, Wappen, Clipart enthält.&#10;&#10;Automatisch generierte Beschreibung">
            <a:extLst>
              <a:ext uri="{FF2B5EF4-FFF2-40B4-BE49-F238E27FC236}">
                <a16:creationId xmlns:a16="http://schemas.microsoft.com/office/drawing/2014/main" id="{A1D179FC-D503-E50C-ABC7-765A40F71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193">
            <a:off x="478484" y="681660"/>
            <a:ext cx="1225558" cy="1488532"/>
          </a:xfrm>
          <a:prstGeom prst="rect">
            <a:avLst/>
          </a:prstGeom>
        </p:spPr>
      </p:pic>
      <p:pic>
        <p:nvPicPr>
          <p:cNvPr id="6" name="Grafik 5" descr="Ein Bild, das draußen, Text, Gebäude, Himmel enthält.&#10;&#10;Automatisch generierte Beschreibung">
            <a:extLst>
              <a:ext uri="{FF2B5EF4-FFF2-40B4-BE49-F238E27FC236}">
                <a16:creationId xmlns:a16="http://schemas.microsoft.com/office/drawing/2014/main" id="{C212A86C-44CB-0D31-14BB-0963B98D0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787">
            <a:off x="4052923" y="4024905"/>
            <a:ext cx="2194831" cy="1644005"/>
          </a:xfrm>
          <a:prstGeom prst="rect">
            <a:avLst/>
          </a:prstGeom>
        </p:spPr>
      </p:pic>
      <p:pic>
        <p:nvPicPr>
          <p:cNvPr id="8" name="Grafik 7" descr="Ein Bild, das draußen, Fenster, Himmel, Stadt enthält.&#10;&#10;Automatisch generierte Beschreibung">
            <a:extLst>
              <a:ext uri="{FF2B5EF4-FFF2-40B4-BE49-F238E27FC236}">
                <a16:creationId xmlns:a16="http://schemas.microsoft.com/office/drawing/2014/main" id="{123268F9-D63F-F17E-BB5E-C3886459F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738">
            <a:off x="7025978" y="3701888"/>
            <a:ext cx="1809148" cy="1199544"/>
          </a:xfrm>
          <a:prstGeom prst="rect">
            <a:avLst/>
          </a:prstGeom>
        </p:spPr>
      </p:pic>
      <p:pic>
        <p:nvPicPr>
          <p:cNvPr id="10" name="Grafik 9" descr="Ein Bild, das Text, Screenshot, Himmel, Gebäude enthält.&#10;&#10;Automatisch generierte Beschreibung">
            <a:extLst>
              <a:ext uri="{FF2B5EF4-FFF2-40B4-BE49-F238E27FC236}">
                <a16:creationId xmlns:a16="http://schemas.microsoft.com/office/drawing/2014/main" id="{7C9E8A04-1FD5-8D69-B548-2E92A0C07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0870">
            <a:off x="311357" y="3974774"/>
            <a:ext cx="2530278" cy="1416956"/>
          </a:xfrm>
          <a:prstGeom prst="rect">
            <a:avLst/>
          </a:prstGeom>
        </p:spPr>
      </p:pic>
      <p:pic>
        <p:nvPicPr>
          <p:cNvPr id="12" name="Grafik 11" descr="Ein Bild, das Szene, Im Haus, Regal, Bibliothek enthält.&#10;&#10;Automatisch generierte Beschreibung">
            <a:extLst>
              <a:ext uri="{FF2B5EF4-FFF2-40B4-BE49-F238E27FC236}">
                <a16:creationId xmlns:a16="http://schemas.microsoft.com/office/drawing/2014/main" id="{51741472-7542-4AA2-4DBF-AEA340C0C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6801"/>
            <a:ext cx="2745317" cy="205898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38C8A55-CAC7-7619-B1CD-628DE426054F}"/>
              </a:ext>
            </a:extLst>
          </p:cNvPr>
          <p:cNvSpPr txBox="1"/>
          <p:nvPr/>
        </p:nvSpPr>
        <p:spPr>
          <a:xfrm rot="198763">
            <a:off x="4069461" y="5648689"/>
            <a:ext cx="223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University </a:t>
            </a:r>
            <a:r>
              <a:rPr lang="de-DE" sz="1000" dirty="0" err="1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of</a:t>
            </a:r>
            <a:r>
              <a:rPr lang="de-DE" sz="1000" dirty="0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 Tunis at El Manar (UTM)</a:t>
            </a:r>
            <a:endParaRPr 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332C8F-6F73-30FD-4BF9-442B1B68AAAA}"/>
              </a:ext>
            </a:extLst>
          </p:cNvPr>
          <p:cNvSpPr txBox="1"/>
          <p:nvPr/>
        </p:nvSpPr>
        <p:spPr>
          <a:xfrm rot="20641259">
            <a:off x="724539" y="5302102"/>
            <a:ext cx="223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Obafemie</a:t>
            </a:r>
            <a:r>
              <a:rPr lang="de-DE" sz="1000" dirty="0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Awolowo</a:t>
            </a:r>
            <a:r>
              <a:rPr lang="de-DE" sz="1000" dirty="0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 University</a:t>
            </a:r>
            <a:endParaRPr 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F5CDBD3-1DB0-050D-3C88-1184ED57D1D0}"/>
              </a:ext>
            </a:extLst>
          </p:cNvPr>
          <p:cNvSpPr txBox="1"/>
          <p:nvPr/>
        </p:nvSpPr>
        <p:spPr>
          <a:xfrm rot="20998156">
            <a:off x="257945" y="2092220"/>
            <a:ext cx="223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tx1"/>
                </a:solidFill>
                <a:latin typeface="+mj-lt"/>
              </a:rPr>
              <a:t>Latvian</a:t>
            </a:r>
            <a:r>
              <a:rPr lang="de-DE" sz="1000" dirty="0">
                <a:solidFill>
                  <a:schemeClr val="tx1"/>
                </a:solidFill>
                <a:latin typeface="+mj-lt"/>
              </a:rPr>
              <a:t> National Defence Academy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4178EE-739F-945C-C9F4-EF18DA9F8F13}"/>
              </a:ext>
            </a:extLst>
          </p:cNvPr>
          <p:cNvSpPr txBox="1"/>
          <p:nvPr/>
        </p:nvSpPr>
        <p:spPr>
          <a:xfrm>
            <a:off x="3624103" y="2470080"/>
            <a:ext cx="223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University </a:t>
            </a:r>
            <a:r>
              <a:rPr lang="de-DE" sz="1000" dirty="0" err="1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of</a:t>
            </a:r>
            <a:r>
              <a:rPr lang="de-DE" sz="1000" dirty="0">
                <a:solidFill>
                  <a:schemeClr val="tx1"/>
                </a:solidFill>
                <a:effectLst/>
                <a:latin typeface="+mj-lt"/>
                <a:ea typeface="Malgun Gothic" panose="020B0503020000020004" pitchFamily="34" charset="-127"/>
              </a:rPr>
              <a:t> Porto</a:t>
            </a:r>
            <a:endParaRPr 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5CC2DFE-3AAB-1A30-5421-57AD3485F374}"/>
              </a:ext>
            </a:extLst>
          </p:cNvPr>
          <p:cNvSpPr txBox="1"/>
          <p:nvPr/>
        </p:nvSpPr>
        <p:spPr>
          <a:xfrm rot="295551">
            <a:off x="6880200" y="4910521"/>
            <a:ext cx="223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latin typeface="+mj-lt"/>
              </a:rPr>
              <a:t>Andrassy Universität Budapest</a:t>
            </a:r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0185A477-24CD-4021-BF71-6540086531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27980852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">
            <a:extLst>
              <a:ext uri="{FF2B5EF4-FFF2-40B4-BE49-F238E27FC236}">
                <a16:creationId xmlns:a16="http://schemas.microsoft.com/office/drawing/2014/main" id="{7FA2C1C3-1569-43C4-87EE-539979FAB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wrap="square" anchor="b"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Voraussetzungen – gibt es welche?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0F75C6D8-311B-4007-BD2C-615BB39E46E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794000" y="6324600"/>
            <a:ext cx="3351213" cy="45561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Leiter Präsidialabteilung</a:t>
            </a:r>
          </a:p>
        </p:txBody>
      </p:sp>
      <p:sp>
        <p:nvSpPr>
          <p:cNvPr id="8196" name="Foliennummernplatzhalter 5">
            <a:extLst>
              <a:ext uri="{FF2B5EF4-FFF2-40B4-BE49-F238E27FC236}">
                <a16:creationId xmlns:a16="http://schemas.microsoft.com/office/drawing/2014/main" id="{9897AB41-FFDD-4AFC-9D5E-39424648909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02375" y="6324600"/>
            <a:ext cx="2205038" cy="455613"/>
          </a:xfrm>
        </p:spPr>
        <p:txBody>
          <a:bodyPr wrap="square" anchor="t">
            <a:norm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74C233DD-199F-4189-B220-91BECE2E87B9}" type="slidenum">
              <a:rPr lang="de-DE" altLang="de-DE" sz="14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de-DE" altLang="de-DE" sz="1400">
              <a:solidFill>
                <a:srgbClr val="FFFFFF"/>
              </a:solidFill>
            </a:endParaRP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61ACB6DC-749B-40D7-8B09-96832F82AD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pic>
        <p:nvPicPr>
          <p:cNvPr id="5" name="Grafik 4" descr="Ein Bild, das Text, Karte, Screenshot enthält.&#10;&#10;Automatisch generierte Beschreibung">
            <a:extLst>
              <a:ext uri="{FF2B5EF4-FFF2-40B4-BE49-F238E27FC236}">
                <a16:creationId xmlns:a16="http://schemas.microsoft.com/office/drawing/2014/main" id="{082E8B33-8585-8549-DDDD-FAE60A0DF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" y="188640"/>
            <a:ext cx="8129112" cy="5918147"/>
          </a:xfrm>
          <a:prstGeom prst="rect">
            <a:avLst/>
          </a:prstGeom>
        </p:spPr>
      </p:pic>
      <p:sp>
        <p:nvSpPr>
          <p:cNvPr id="8204" name="Text Placeholder 3">
            <a:extLst>
              <a:ext uri="{FF2B5EF4-FFF2-40B4-BE49-F238E27FC236}">
                <a16:creationId xmlns:a16="http://schemas.microsoft.com/office/drawing/2014/main" id="{4D5AA1E3-78C3-A94B-47A5-B035CA2D0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3928" y="5726453"/>
            <a:ext cx="5059683" cy="455613"/>
          </a:xfrm>
        </p:spPr>
        <p:txBody>
          <a:bodyPr/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Austauschmöglichkeiten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Ansicht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Anhang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50858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7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3B861753-1923-420B-802E-C04085B0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245" y="60653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Grober chronologischer Ablauf</a:t>
            </a: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48" y="47078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feil: Fünfeck 2">
            <a:extLst>
              <a:ext uri="{FF2B5EF4-FFF2-40B4-BE49-F238E27FC236}">
                <a16:creationId xmlns:a16="http://schemas.microsoft.com/office/drawing/2014/main" id="{7BAC4837-CAF6-4CC0-A38A-BBC96B492532}"/>
              </a:ext>
            </a:extLst>
          </p:cNvPr>
          <p:cNvSpPr/>
          <p:nvPr/>
        </p:nvSpPr>
        <p:spPr bwMode="auto">
          <a:xfrm>
            <a:off x="197389" y="1541311"/>
            <a:ext cx="1800200" cy="720080"/>
          </a:xfrm>
          <a:prstGeom prst="homePlate">
            <a:avLst/>
          </a:prstGeom>
          <a:solidFill>
            <a:srgbClr val="DB254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00FF"/>
              </a:highlight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Pfeil: Chevron 3">
            <a:extLst>
              <a:ext uri="{FF2B5EF4-FFF2-40B4-BE49-F238E27FC236}">
                <a16:creationId xmlns:a16="http://schemas.microsoft.com/office/drawing/2014/main" id="{C5D2AEBF-DC7A-4C69-9CFF-668496DA0110}"/>
              </a:ext>
            </a:extLst>
          </p:cNvPr>
          <p:cNvSpPr/>
          <p:nvPr/>
        </p:nvSpPr>
        <p:spPr bwMode="auto">
          <a:xfrm>
            <a:off x="1839794" y="1541311"/>
            <a:ext cx="2035260" cy="720080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3BCB5799-F1F3-487E-A5ED-4933DD5EC000}"/>
              </a:ext>
            </a:extLst>
          </p:cNvPr>
          <p:cNvSpPr/>
          <p:nvPr/>
        </p:nvSpPr>
        <p:spPr bwMode="auto">
          <a:xfrm>
            <a:off x="3655447" y="1558540"/>
            <a:ext cx="2039015" cy="720080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Pfeil: Chevron 12">
            <a:extLst>
              <a:ext uri="{FF2B5EF4-FFF2-40B4-BE49-F238E27FC236}">
                <a16:creationId xmlns:a16="http://schemas.microsoft.com/office/drawing/2014/main" id="{6DE360AC-2C28-43E1-88C5-100F757E4506}"/>
              </a:ext>
            </a:extLst>
          </p:cNvPr>
          <p:cNvSpPr/>
          <p:nvPr/>
        </p:nvSpPr>
        <p:spPr bwMode="auto">
          <a:xfrm>
            <a:off x="5425890" y="1559282"/>
            <a:ext cx="1926430" cy="720080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846B2570-F9AC-49D3-BF9A-4FB9A1CB00B7}"/>
              </a:ext>
            </a:extLst>
          </p:cNvPr>
          <p:cNvSpPr/>
          <p:nvPr/>
        </p:nvSpPr>
        <p:spPr bwMode="auto">
          <a:xfrm>
            <a:off x="7071922" y="1558540"/>
            <a:ext cx="1926430" cy="720080"/>
          </a:xfrm>
          <a:prstGeom prst="chevron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D53399-3922-4049-BDA1-B847BF661D04}"/>
              </a:ext>
            </a:extLst>
          </p:cNvPr>
          <p:cNvSpPr txBox="1"/>
          <p:nvPr/>
        </p:nvSpPr>
        <p:spPr>
          <a:xfrm>
            <a:off x="351402" y="175733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Bewerbung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EDE0DE9-BDB7-4108-8149-77396F4E0A6C}"/>
              </a:ext>
            </a:extLst>
          </p:cNvPr>
          <p:cNvSpPr txBox="1"/>
          <p:nvPr/>
        </p:nvSpPr>
        <p:spPr>
          <a:xfrm>
            <a:off x="2345057" y="174017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Auswahl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87C085D-71F7-4FB9-81CE-C377BB916227}"/>
              </a:ext>
            </a:extLst>
          </p:cNvPr>
          <p:cNvSpPr txBox="1"/>
          <p:nvPr/>
        </p:nvSpPr>
        <p:spPr>
          <a:xfrm>
            <a:off x="4010816" y="176495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1B0066-A982-4192-B9B0-4CF710F98307}"/>
              </a:ext>
            </a:extLst>
          </p:cNvPr>
          <p:cNvSpPr txBox="1"/>
          <p:nvPr/>
        </p:nvSpPr>
        <p:spPr>
          <a:xfrm>
            <a:off x="5936054" y="174831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Ausland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68ACBDB-4E24-484A-B091-7C5B78F0A420}"/>
              </a:ext>
            </a:extLst>
          </p:cNvPr>
          <p:cNvSpPr txBox="1"/>
          <p:nvPr/>
        </p:nvSpPr>
        <p:spPr>
          <a:xfrm>
            <a:off x="7485492" y="1764691"/>
            <a:ext cx="1500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Nachbereitung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BF553A37-E67A-4BF5-8E2D-18318B04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CD7D1B3-0F1A-436B-B9D9-9457FF2C28C2}"/>
              </a:ext>
            </a:extLst>
          </p:cNvPr>
          <p:cNvSpPr/>
          <p:nvPr/>
        </p:nvSpPr>
        <p:spPr>
          <a:xfrm>
            <a:off x="44666" y="2396698"/>
            <a:ext cx="25514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Bewerbungsschreiben,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Tabellarischer Lebenslauf mit Foto,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Leistungsübersicht aus dem Studienkonto,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Akademische Stellungnahme,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Stellungnahme des Gruppenleiters,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Nachweis Sprachkenntnisse,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DBD0DD6-51BE-41F1-8523-71964455A579}"/>
              </a:ext>
            </a:extLst>
          </p:cNvPr>
          <p:cNvSpPr/>
          <p:nvPr/>
        </p:nvSpPr>
        <p:spPr>
          <a:xfrm>
            <a:off x="2089720" y="4843882"/>
            <a:ext cx="1258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Leistung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Eignung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Befähigung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B538D7A-A9E0-4834-9EF9-8A9B6CB53CA6}"/>
              </a:ext>
            </a:extLst>
          </p:cNvPr>
          <p:cNvSpPr/>
          <p:nvPr/>
        </p:nvSpPr>
        <p:spPr>
          <a:xfrm>
            <a:off x="3678059" y="2460624"/>
            <a:ext cx="1669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Nominierung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LAG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90/5er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Kommandierung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Visum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Etc.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C246DA7-64BD-46EA-84AB-EF23A4EB97FC}"/>
              </a:ext>
            </a:extLst>
          </p:cNvPr>
          <p:cNvSpPr/>
          <p:nvPr/>
        </p:nvSpPr>
        <p:spPr>
          <a:xfrm>
            <a:off x="5513437" y="4866143"/>
            <a:ext cx="1258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Studium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Kompetenz- </a:t>
            </a:r>
            <a:r>
              <a:rPr lang="de-DE" altLang="de-DE" sz="1400" b="1" dirty="0" err="1">
                <a:solidFill>
                  <a:schemeClr val="tx1"/>
                </a:solidFill>
                <a:latin typeface="+mn-lt"/>
              </a:rPr>
              <a:t>erwerb</a:t>
            </a:r>
            <a:endParaRPr lang="de-DE" altLang="de-DE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4CBE6B8-7788-455C-900F-1FD4298CB78B}"/>
              </a:ext>
            </a:extLst>
          </p:cNvPr>
          <p:cNvSpPr/>
          <p:nvPr/>
        </p:nvSpPr>
        <p:spPr>
          <a:xfrm>
            <a:off x="7280935" y="2475193"/>
            <a:ext cx="177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Bericht</a:t>
            </a: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 err="1">
                <a:solidFill>
                  <a:schemeClr val="tx1"/>
                </a:solidFill>
                <a:latin typeface="+mn-lt"/>
              </a:rPr>
              <a:t>ToR</a:t>
            </a:r>
            <a:endParaRPr lang="de-DE" altLang="de-DE" sz="14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Clr>
                <a:srgbClr val="C5004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sz="1400" b="1" dirty="0">
                <a:solidFill>
                  <a:schemeClr val="tx1"/>
                </a:solidFill>
                <a:latin typeface="+mn-lt"/>
              </a:rPr>
              <a:t>Notenumrechnung</a:t>
            </a: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55ABADF7-B249-429F-922E-CFBEDED74273}"/>
              </a:ext>
            </a:extLst>
          </p:cNvPr>
          <p:cNvCxnSpPr>
            <a:cxnSpLocks/>
            <a:stCxn id="2" idx="2"/>
            <a:endCxn id="22" idx="1"/>
          </p:cNvCxnSpPr>
          <p:nvPr/>
        </p:nvCxnSpPr>
        <p:spPr bwMode="auto">
          <a:xfrm rot="16200000" flipH="1">
            <a:off x="1527910" y="4651403"/>
            <a:ext cx="354303" cy="76931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B5FA1125-255E-47F1-BA26-FF427E56BE70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 bwMode="auto">
          <a:xfrm flipV="1">
            <a:off x="3347864" y="3153122"/>
            <a:ext cx="330195" cy="206009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CA03E79F-755B-49D5-8B58-819E5E19A489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 bwMode="auto">
          <a:xfrm>
            <a:off x="5347429" y="3153122"/>
            <a:ext cx="166008" cy="208235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Verbinder: gewinkelt 10247">
            <a:extLst>
              <a:ext uri="{FF2B5EF4-FFF2-40B4-BE49-F238E27FC236}">
                <a16:creationId xmlns:a16="http://schemas.microsoft.com/office/drawing/2014/main" id="{3A2BB272-78DB-4B51-9783-FB552E7A407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 bwMode="auto">
          <a:xfrm flipV="1">
            <a:off x="6771581" y="2844525"/>
            <a:ext cx="509354" cy="239095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A9F16593-F4EC-4299-A9D1-5D9386936C97}"/>
              </a:ext>
            </a:extLst>
          </p:cNvPr>
          <p:cNvSpPr/>
          <p:nvPr/>
        </p:nvSpPr>
        <p:spPr>
          <a:xfrm>
            <a:off x="289179" y="1125522"/>
            <a:ext cx="949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2C363A"/>
                </a:solidFill>
                <a:latin typeface="+mn-lt"/>
              </a:rPr>
              <a:t>Okt - Jan</a:t>
            </a:r>
            <a:endParaRPr lang="de-DE" sz="1400" dirty="0">
              <a:latin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7BF7A8-5ACD-40CD-867F-C6D15C051DD0}"/>
              </a:ext>
            </a:extLst>
          </p:cNvPr>
          <p:cNvSpPr/>
          <p:nvPr/>
        </p:nvSpPr>
        <p:spPr>
          <a:xfrm>
            <a:off x="2065664" y="1131422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2C363A"/>
                </a:solidFill>
                <a:latin typeface="+mn-lt"/>
              </a:rPr>
              <a:t>Jan - März</a:t>
            </a:r>
            <a:endParaRPr lang="de-DE" sz="1400" dirty="0">
              <a:latin typeface="+mn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3CA93F6-F517-4E2A-8956-671F4DD6071F}"/>
              </a:ext>
            </a:extLst>
          </p:cNvPr>
          <p:cNvSpPr/>
          <p:nvPr/>
        </p:nvSpPr>
        <p:spPr>
          <a:xfrm>
            <a:off x="3575628" y="1009477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b="1" dirty="0">
                <a:solidFill>
                  <a:srgbClr val="2C363A"/>
                </a:solidFill>
                <a:latin typeface="+mn-lt"/>
              </a:rPr>
              <a:t>bis vorlesungsfreie </a:t>
            </a:r>
          </a:p>
          <a:p>
            <a:pPr algn="ctr"/>
            <a:r>
              <a:rPr lang="de-DE" sz="1400" b="1" dirty="0">
                <a:solidFill>
                  <a:srgbClr val="2C363A"/>
                </a:solidFill>
                <a:latin typeface="+mn-lt"/>
              </a:rPr>
              <a:t>Zeit</a:t>
            </a:r>
            <a:endParaRPr lang="de-DE" sz="1400" b="1" dirty="0">
              <a:latin typeface="+mn-lt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20FDE59-3328-437D-B1B3-D7B498C3550C}"/>
              </a:ext>
            </a:extLst>
          </p:cNvPr>
          <p:cNvSpPr/>
          <p:nvPr/>
        </p:nvSpPr>
        <p:spPr>
          <a:xfrm>
            <a:off x="5572809" y="1131422"/>
            <a:ext cx="1258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2C363A"/>
                </a:solidFill>
                <a:latin typeface="+mn-lt"/>
              </a:rPr>
              <a:t>HT (7./10.Tr )</a:t>
            </a:r>
            <a:endParaRPr lang="de-DE" sz="1400" dirty="0">
              <a:latin typeface="+mn-lt"/>
            </a:endParaRPr>
          </a:p>
        </p:txBody>
      </p: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7D565459-D6A8-4096-81BD-8255AB835D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</p:spTree>
    <p:extLst>
      <p:ext uri="{BB962C8B-B14F-4D97-AF65-F5344CB8AC3E}">
        <p14:creationId xmlns:p14="http://schemas.microsoft.com/office/powerpoint/2010/main" val="70780887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8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3B861753-1923-420B-802E-C04085B0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546" y="104318"/>
            <a:ext cx="77724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Im Einzelnen </a:t>
            </a:r>
            <a:br>
              <a:rPr lang="de-DE" altLang="de-DE" dirty="0"/>
            </a:br>
            <a:r>
              <a:rPr lang="de-DE" altLang="de-DE" dirty="0"/>
              <a:t>- der akademische Bereich -</a:t>
            </a: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DA555237-E88D-41A9-966A-E7B92116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BF208B7B-ACA8-4988-8CB4-23053FD900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216C28-EC58-4C45-A7FD-C2E073C175E2}"/>
              </a:ext>
            </a:extLst>
          </p:cNvPr>
          <p:cNvSpPr txBox="1"/>
          <p:nvPr/>
        </p:nvSpPr>
        <p:spPr>
          <a:xfrm>
            <a:off x="423909" y="3515851"/>
            <a:ext cx="320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Modulverantwortliche</a:t>
            </a:r>
            <a:r>
              <a:rPr lang="de-DE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98C0248-AA7F-4BD3-A4F3-8ED95AA39090}"/>
              </a:ext>
            </a:extLst>
          </p:cNvPr>
          <p:cNvSpPr txBox="1"/>
          <p:nvPr/>
        </p:nvSpPr>
        <p:spPr>
          <a:xfrm>
            <a:off x="3997051" y="3516614"/>
            <a:ext cx="4102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Fachbezogene 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Anerkennungsmöglichkeiten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Ggf. Absprache über Ersatzleistungen </a:t>
            </a:r>
            <a:r>
              <a:rPr lang="de-DE" sz="1600" i="1" dirty="0">
                <a:solidFill>
                  <a:schemeClr val="tx1"/>
                </a:solidFill>
                <a:latin typeface="+mn-lt"/>
              </a:rPr>
              <a:t>Inwieweit entsprechen die Inhalte der Veranstaltungen und die Prüfungen an der Gastuniversität den Anforderungen des Studiums an der HSU?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8E67D17-9A0C-4F70-9840-8721D896A0D1}"/>
              </a:ext>
            </a:extLst>
          </p:cNvPr>
          <p:cNvSpPr txBox="1"/>
          <p:nvPr/>
        </p:nvSpPr>
        <p:spPr>
          <a:xfrm>
            <a:off x="3997050" y="2105561"/>
            <a:ext cx="4319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Vorstellung möglicher Programme,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akademische Beratung und Empfehlung;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Genehmigung des Learning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3BE279E-E2BD-4FAF-B77A-84B64CA2DCC9}"/>
              </a:ext>
            </a:extLst>
          </p:cNvPr>
          <p:cNvSpPr txBox="1"/>
          <p:nvPr/>
        </p:nvSpPr>
        <p:spPr>
          <a:xfrm>
            <a:off x="423909" y="2225213"/>
            <a:ext cx="320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Studiendekane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5B32136-A860-43F7-948B-929934C399C9}"/>
              </a:ext>
            </a:extLst>
          </p:cNvPr>
          <p:cNvSpPr txBox="1"/>
          <p:nvPr/>
        </p:nvSpPr>
        <p:spPr>
          <a:xfrm>
            <a:off x="1085230" y="5413200"/>
            <a:ext cx="6768752" cy="58477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+mn-lt"/>
              </a:rPr>
              <a:t>Tipp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: Sprechen Sie auch mit Student/innen früherer Jahrgänge über ihre Austauscherfahrungen!</a:t>
            </a:r>
          </a:p>
        </p:txBody>
      </p:sp>
    </p:spTree>
    <p:extLst>
      <p:ext uri="{BB962C8B-B14F-4D97-AF65-F5344CB8AC3E}">
        <p14:creationId xmlns:p14="http://schemas.microsoft.com/office/powerpoint/2010/main" val="355080518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3">
            <a:extLst>
              <a:ext uri="{FF2B5EF4-FFF2-40B4-BE49-F238E27FC236}">
                <a16:creationId xmlns:a16="http://schemas.microsoft.com/office/drawing/2014/main" id="{B12CB5C8-1200-49C9-845B-FBD562E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475"/>
            <a:ext cx="1871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52C6C515-A0D1-4CD8-96A3-20A375C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47EE4D7-7027-41DB-B7EA-09B51EB789E2}" type="slidenum">
              <a:rPr lang="de-DE" altLang="de-DE" sz="1400">
                <a:solidFill>
                  <a:srgbClr val="FFFFFF"/>
                </a:solidFill>
                <a:latin typeface="Arial" panose="020B0604020202020204" pitchFamily="34" charset="0"/>
              </a:rPr>
              <a:pPr/>
              <a:t>9</a:t>
            </a:fld>
            <a:endParaRPr lang="de-DE" altLang="de-D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3B861753-1923-420B-802E-C04085B0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73" y="672953"/>
            <a:ext cx="6404793" cy="576064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dirty="0"/>
              <a:t>Welche generellen Möglichkeiten gibt es?</a:t>
            </a:r>
            <a:br>
              <a:rPr lang="de-DE" altLang="de-DE" dirty="0"/>
            </a:br>
            <a:r>
              <a:rPr lang="de-DE" altLang="de-DE" dirty="0"/>
              <a:t>- Abschlussarbeiten für MB-Studierende-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15F4965-8F4D-4F08-9CB9-018C64D2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24600"/>
            <a:ext cx="3351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Leiter Präsidialabteilung</a:t>
            </a:r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0185A477-24CD-4021-BF71-6540086531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24600"/>
            <a:ext cx="1954213" cy="455613"/>
          </a:xfrm>
        </p:spPr>
        <p:txBody>
          <a:bodyPr/>
          <a:lstStyle/>
          <a:p>
            <a:pPr>
              <a:defRPr/>
            </a:pPr>
            <a:r>
              <a:rPr lang="de-DE" dirty="0"/>
              <a:t>9. NOV 2023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8EC331B-DB9B-4F19-BCA3-A5BA40FCF2C2}"/>
              </a:ext>
            </a:extLst>
          </p:cNvPr>
          <p:cNvSpPr/>
          <p:nvPr/>
        </p:nvSpPr>
        <p:spPr>
          <a:xfrm>
            <a:off x="264021" y="1370762"/>
            <a:ext cx="764979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Europa: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Deutsch-Französisches Forschungsinstitut in Saint-Louis, Frankreich (Prof. Jung/Prof. Kramer)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University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Southampton und University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Birmingham, Großbritannien (Prof. Kramer)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  <a:latin typeface="+mn-lt"/>
              </a:rPr>
              <a:t>Università degli studi di Pavia,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Italien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(Prof.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Jepsen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, Prof.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Klassen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ENSTA Bretagne, Frankreich (Prof. Jung)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Czech Technical University, Prag, Tschechische Republik (Prof. Jung)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University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Maribor, Slowenien (Prof. Jung)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Royal Military Academy,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Brüssel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Belgien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(Prof. Jung)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Nordamerika: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Dartmouth College,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Hanover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, New Hampshire, USA (Prof. Klassen)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  <a:latin typeface="+mn-lt"/>
              </a:rPr>
              <a:t>Naval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Postgraduate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School, Monterrey, Kalifornien, USA (Prof.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Sachau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Royal Military College, Ottawa, Canada (Prof. Schatz)</a:t>
            </a:r>
          </a:p>
          <a:p>
            <a:endParaRPr lang="de-DE" sz="1400" b="1" dirty="0">
              <a:solidFill>
                <a:schemeClr val="tx1"/>
              </a:solidFill>
              <a:latin typeface="+mn-lt"/>
            </a:endParaRPr>
          </a:p>
          <a:p>
            <a:r>
              <a:rPr lang="it-IT" sz="1600" b="1" dirty="0" err="1">
                <a:solidFill>
                  <a:schemeClr val="tx1"/>
                </a:solidFill>
                <a:latin typeface="+mn-lt"/>
              </a:rPr>
              <a:t>Australien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:</a:t>
            </a:r>
            <a:endParaRPr lang="de-DE" sz="16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  <a:latin typeface="+mn-lt"/>
              </a:rPr>
              <a:t>Deakin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University, Melbourne, Australien (Prof. Neumann)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University of New South Wales, Canberra,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Australien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(Prof. Jung)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tx1"/>
              </a:solidFill>
              <a:latin typeface="+mn-lt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+mn-lt"/>
              </a:rPr>
              <a:t>Afrika: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+mn-lt"/>
              </a:rPr>
              <a:t>University </a:t>
            </a:r>
            <a:r>
              <a:rPr lang="de-DE" sz="14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 Stellenbosch, Südafrika (Prof. Schatz)</a:t>
            </a:r>
          </a:p>
        </p:txBody>
      </p:sp>
    </p:spTree>
    <p:extLst>
      <p:ext uri="{BB962C8B-B14F-4D97-AF65-F5344CB8AC3E}">
        <p14:creationId xmlns:p14="http://schemas.microsoft.com/office/powerpoint/2010/main" val="243400970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Bildschirmpräsentation (4:3)</PresentationFormat>
  <Paragraphs>256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Frutiger 55 Roman</vt:lpstr>
      <vt:lpstr>Arial</vt:lpstr>
      <vt:lpstr>Arial Black</vt:lpstr>
      <vt:lpstr>Symbol</vt:lpstr>
      <vt:lpstr>Times New Roman</vt:lpstr>
      <vt:lpstr>Wingdings</vt:lpstr>
      <vt:lpstr>Standarddesign</vt:lpstr>
      <vt:lpstr>1_Standarddesign</vt:lpstr>
      <vt:lpstr>Acrobat Document</vt:lpstr>
      <vt:lpstr>PowerPoint-Präsentation</vt:lpstr>
      <vt:lpstr>Infoveranstaltung</vt:lpstr>
      <vt:lpstr>Zeitfenster für einen Auslandsaufenthalt  (Regelfall)</vt:lpstr>
      <vt:lpstr>Voraussetzungen – gibt es welche?</vt:lpstr>
      <vt:lpstr>Welche generellen Möglichkeiten gibt es?  </vt:lpstr>
      <vt:lpstr>Voraussetzungen – gibt es welche?</vt:lpstr>
      <vt:lpstr>Grober chronologischer Ablauf</vt:lpstr>
      <vt:lpstr>Im Einzelnen  - der akademische Bereich -</vt:lpstr>
      <vt:lpstr>Welche generellen Möglichkeiten gibt es? - Abschlussarbeiten für MB-Studierende-</vt:lpstr>
      <vt:lpstr>PowerPoint-Präsentation</vt:lpstr>
      <vt:lpstr>PowerPoint-Präsentation</vt:lpstr>
      <vt:lpstr>PowerPoint-Präsentation</vt:lpstr>
      <vt:lpstr>PowerPoint-Präsentation</vt:lpstr>
      <vt:lpstr>Das Learning Agreement – das zentrale Dokument</vt:lpstr>
      <vt:lpstr>Wo finden Sie Informationen?</vt:lpstr>
      <vt:lpstr>PowerPoint-Präsentation</vt:lpstr>
      <vt:lpstr>Anhang Übersicht weitere Partnerinstitute und Universtitäten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DER BUNDESWEHR HAMBURG Pressestelle</dc:title>
  <dc:creator>Dietmar Strey</dc:creator>
  <cp:lastModifiedBy>Nasira Mariam Bensmail</cp:lastModifiedBy>
  <cp:revision>376</cp:revision>
  <cp:lastPrinted>2022-01-11T16:24:34Z</cp:lastPrinted>
  <dcterms:created xsi:type="dcterms:W3CDTF">2001-11-16T10:32:19Z</dcterms:created>
  <dcterms:modified xsi:type="dcterms:W3CDTF">2023-11-09T18:37:06Z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Color">
    <vt:r8>15132390</vt:r8>
  </property>
  <property fmtid="{D5CDD505-2E9C-101B-9397-08002B2CF9AE}" pid="3" name="ButtonType">
    <vt:r8>3</vt:r8>
  </property>
  <property fmtid="{D5CDD505-2E9C-101B-9397-08002B2CF9AE}" pid="4" name="Compression">
    <vt:r8>100</vt:r8>
  </property>
  <property fmtid="{D5CDD505-2E9C-101B-9397-08002B2CF9AE}" pid="5" name="DownloadIEButton">
    <vt:bool>false</vt:bool>
  </property>
  <property fmtid="{D5CDD505-2E9C-101B-9397-08002B2CF9AE}" pid="6" name="DownloadOriginal">
    <vt:bool>false</vt:bool>
  </property>
  <property fmtid="{D5CDD505-2E9C-101B-9397-08002B2CF9AE}" pid="7" name="GraphicType">
    <vt:r8>1</vt:r8>
  </property>
  <property fmtid="{D5CDD505-2E9C-101B-9397-08002B2CF9AE}" pid="8" name="HomePage">
    <vt:lpwstr>http://www.unibw-hamburg.de/PRWEB/presse</vt:lpwstr>
  </property>
  <property fmtid="{D5CDD505-2E9C-101B-9397-08002B2CF9AE}" pid="9" name="LinkColor">
    <vt:r8>16711782</vt:r8>
  </property>
  <property fmtid="{D5CDD505-2E9C-101B-9397-08002B2CF9AE}" pid="10" name="MailAddress">
    <vt:lpwstr>pressestelle@unibw-hamburg.de</vt:lpwstr>
  </property>
  <property fmtid="{D5CDD505-2E9C-101B-9397-08002B2CF9AE}" pid="11" name="NavBtnPos">
    <vt:r8>1</vt:r8>
  </property>
  <property fmtid="{D5CDD505-2E9C-101B-9397-08002B2CF9AE}" pid="12" name="OutputDir">
    <vt:lpwstr>D:\praesentationen\hsu_grafik</vt:lpwstr>
  </property>
  <property fmtid="{D5CDD505-2E9C-101B-9397-08002B2CF9AE}" pid="13" name="ScreenSize">
    <vt:r8>3</vt:r8>
  </property>
  <property fmtid="{D5CDD505-2E9C-101B-9397-08002B2CF9AE}" pid="14" name="ScreenUsage">
    <vt:r8>2</vt:r8>
  </property>
  <property fmtid="{D5CDD505-2E9C-101B-9397-08002B2CF9AE}" pid="15" name="ShowNotes">
    <vt:bool>false</vt:bool>
  </property>
  <property fmtid="{D5CDD505-2E9C-101B-9397-08002B2CF9AE}" pid="16" name="TemplateType">
    <vt:r8>1</vt:r8>
  </property>
  <property fmtid="{D5CDD505-2E9C-101B-9397-08002B2CF9AE}" pid="17" name="TextColor">
    <vt:r8>0</vt:r8>
  </property>
  <property fmtid="{D5CDD505-2E9C-101B-9397-08002B2CF9AE}" pid="18" name="TransparentButton">
    <vt:r8>0</vt:r8>
  </property>
  <property fmtid="{D5CDD505-2E9C-101B-9397-08002B2CF9AE}" pid="19" name="UseBrowserColor">
    <vt:bool>true</vt:bool>
  </property>
  <property fmtid="{D5CDD505-2E9C-101B-9397-08002B2CF9AE}" pid="20" name="VisitedColor">
    <vt:r8>10040268</vt:r8>
  </property>
</Properties>
</file>